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83"/>
  </p:notesMasterIdLst>
  <p:sldIdLst>
    <p:sldId id="306" r:id="rId2"/>
    <p:sldId id="390" r:id="rId3"/>
    <p:sldId id="318" r:id="rId4"/>
    <p:sldId id="319" r:id="rId5"/>
    <p:sldId id="321" r:id="rId6"/>
    <p:sldId id="320" r:id="rId7"/>
    <p:sldId id="322" r:id="rId8"/>
    <p:sldId id="405" r:id="rId9"/>
    <p:sldId id="391" r:id="rId10"/>
    <p:sldId id="323" r:id="rId11"/>
    <p:sldId id="324" r:id="rId12"/>
    <p:sldId id="325" r:id="rId13"/>
    <p:sldId id="326" r:id="rId14"/>
    <p:sldId id="392" r:id="rId15"/>
    <p:sldId id="327" r:id="rId16"/>
    <p:sldId id="328" r:id="rId17"/>
    <p:sldId id="329" r:id="rId18"/>
    <p:sldId id="384" r:id="rId19"/>
    <p:sldId id="393" r:id="rId20"/>
    <p:sldId id="385" r:id="rId21"/>
    <p:sldId id="386" r:id="rId22"/>
    <p:sldId id="387" r:id="rId23"/>
    <p:sldId id="330" r:id="rId24"/>
    <p:sldId id="394" r:id="rId25"/>
    <p:sldId id="331" r:id="rId26"/>
    <p:sldId id="332" r:id="rId27"/>
    <p:sldId id="333" r:id="rId28"/>
    <p:sldId id="395" r:id="rId29"/>
    <p:sldId id="334" r:id="rId30"/>
    <p:sldId id="335" r:id="rId31"/>
    <p:sldId id="336" r:id="rId32"/>
    <p:sldId id="337" r:id="rId33"/>
    <p:sldId id="338" r:id="rId34"/>
    <p:sldId id="358" r:id="rId35"/>
    <p:sldId id="396" r:id="rId36"/>
    <p:sldId id="339" r:id="rId37"/>
    <p:sldId id="340" r:id="rId38"/>
    <p:sldId id="341" r:id="rId39"/>
    <p:sldId id="342" r:id="rId40"/>
    <p:sldId id="345" r:id="rId41"/>
    <p:sldId id="344" r:id="rId42"/>
    <p:sldId id="397" r:id="rId43"/>
    <p:sldId id="343" r:id="rId44"/>
    <p:sldId id="398" r:id="rId45"/>
    <p:sldId id="347" r:id="rId46"/>
    <p:sldId id="348" r:id="rId47"/>
    <p:sldId id="349" r:id="rId48"/>
    <p:sldId id="406" r:id="rId49"/>
    <p:sldId id="352" r:id="rId50"/>
    <p:sldId id="351" r:id="rId51"/>
    <p:sldId id="399" r:id="rId52"/>
    <p:sldId id="353" r:id="rId53"/>
    <p:sldId id="356" r:id="rId54"/>
    <p:sldId id="355" r:id="rId55"/>
    <p:sldId id="354" r:id="rId56"/>
    <p:sldId id="357" r:id="rId57"/>
    <p:sldId id="359" r:id="rId58"/>
    <p:sldId id="360" r:id="rId59"/>
    <p:sldId id="361" r:id="rId60"/>
    <p:sldId id="400" r:id="rId61"/>
    <p:sldId id="364" r:id="rId62"/>
    <p:sldId id="362" r:id="rId63"/>
    <p:sldId id="363" r:id="rId64"/>
    <p:sldId id="383" r:id="rId65"/>
    <p:sldId id="401" r:id="rId66"/>
    <p:sldId id="365" r:id="rId67"/>
    <p:sldId id="366" r:id="rId68"/>
    <p:sldId id="402" r:id="rId69"/>
    <p:sldId id="368" r:id="rId70"/>
    <p:sldId id="371" r:id="rId71"/>
    <p:sldId id="370" r:id="rId72"/>
    <p:sldId id="388" r:id="rId73"/>
    <p:sldId id="403" r:id="rId74"/>
    <p:sldId id="369" r:id="rId75"/>
    <p:sldId id="367" r:id="rId76"/>
    <p:sldId id="372" r:id="rId77"/>
    <p:sldId id="404" r:id="rId78"/>
    <p:sldId id="373" r:id="rId79"/>
    <p:sldId id="376" r:id="rId80"/>
    <p:sldId id="375" r:id="rId81"/>
    <p:sldId id="303" r:id="rId82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6B6B6B"/>
    <a:srgbClr val="E8E8E8"/>
    <a:srgbClr val="435153"/>
    <a:srgbClr val="264DAE"/>
    <a:srgbClr val="4ADAD7"/>
    <a:srgbClr val="8A8A8A"/>
    <a:srgbClr val="90A3A6"/>
    <a:srgbClr val="EDDFF5"/>
    <a:srgbClr val="493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 autoAdjust="0"/>
    <p:restoredTop sz="93587" autoAdjust="0"/>
  </p:normalViewPr>
  <p:slideViewPr>
    <p:cSldViewPr snapToGrid="0">
      <p:cViewPr varScale="1">
        <p:scale>
          <a:sx n="62" d="100"/>
          <a:sy n="62" d="100"/>
        </p:scale>
        <p:origin x="144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2808" y="-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33006-993C-46CE-BE81-A42F2D8A6269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CD79-D36A-4E01-AE1C-064887FE9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2.1.1.1 Защита сетевой инфраструктуры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2.1.2.4 Защита доступа к линии</a:t>
            </a:r>
          </a:p>
          <a:p>
            <a:pPr algn="l" rtl="0"/>
            <a:r>
              <a:rPr lang="ru-RU" b="0" i="0" u="none" baseline="0"/>
              <a:t>Программа проверки синтаксиса Защита административного доступа на маршрутизаторе R2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2.1.3.1 Усовершенствование процесса входа в систему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2.1.3.2 Конфигурирование расширенных функций входа в систему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2.1.3.3 Включение расширенных функций входа в систему</a:t>
            </a:r>
          </a:p>
          <a:p>
            <a:pPr algn="l" rtl="0"/>
            <a:r>
              <a:rPr lang="ru-RU" b="0" i="0" u="none" baseline="0"/>
              <a:t>Программа проверки синтаксиса Конфигурирование расширенной защиты входа в систему на R2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2.1.3.4 Регистрация неудачных попыток входа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2.1.4.1 Шаги для настройки SSH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2.1.4.2 Изменение настроек SSH</a:t>
            </a:r>
          </a:p>
          <a:p>
            <a:pPr algn="l" rtl="0"/>
            <a:r>
              <a:rPr lang="ru-RU" b="0" i="0" u="none" baseline="0"/>
              <a:t>Программа проверки синтаксиса Включение SSH на маршрутизаторе R2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2.1.4.3 Подключение к маршрутизатору со включенным протоколом SSH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2.2.1.1 Ограничение доступности команды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2.2.1.2 Конфигурирование и присвоение уровней привилегий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2.1.1.2 Подходы к защите граничных маршрутизаторов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2.2.1.3 Ограничения уровней привилегий</a:t>
            </a:r>
          </a:p>
          <a:p>
            <a:pPr algn="l" rtl="0"/>
            <a:r>
              <a:rPr lang="ru-RU" b="0" i="0" u="none" baseline="0"/>
              <a:t>Программа проверки синтаксиса Настройка уровней привилегий на маршрутизаторе R2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2.2.2.1 Доступ к CLI на основе ролей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2.2.2.2 Представления команд на основе ролей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2.2.2.3 Конфигурирование представлений команд на основе ролей</a:t>
            </a:r>
          </a:p>
          <a:p>
            <a:pPr algn="l" rtl="0"/>
            <a:r>
              <a:rPr lang="ru-RU" b="0" i="0" u="none" baseline="0"/>
              <a:t>Программа проверки синтаксиса Настройка представлений команд на маршрутизаторе R2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2.2.2.4 Конфигурирование суперпредставлений команд CLI на основе ролей</a:t>
            </a:r>
            <a:endParaRPr lang="ru-RU" dirty="0"/>
          </a:p>
          <a:p>
            <a:pPr algn="l" rtl="0"/>
            <a:r>
              <a:rPr lang="ru-RU" b="0" i="0" u="none" baseline="0"/>
              <a:t>Программа проверки синтаксиса Конфигурирование суперпредставлений команд в R2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2.2.2.5 Проверка представлений команд CLI на основе ролей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2.3.1.1 Функция устойчивой конфигурации Cisco IOS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2.3.1.2 Включение функции отказоустойчивости образа IOS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2.3.1.3 Образ первичного загрузочного набора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2.3.1.4 Настройка протокола безопасного копирования (Secure Copy)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2.1.1.3 Три области защиты маршрутизатора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2.3.1.5 Восстановление пароля маршрутизатора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2.3.1.6 Восстановление пароля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2.3.2.1 Определение типа доступа управления</a:t>
            </a:r>
          </a:p>
          <a:p>
            <a:pPr algn="l" rtl="0"/>
            <a:r>
              <a:rPr lang="ru-RU" b="0" i="0" u="none" baseline="0"/>
              <a:t>2.3.2.2 Внеполосный и внутриполосный доступ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2.3.3.1 Основные сведения о системном журнале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2.3.3.2 Работа системного журнала (Syslog)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2.3.3.3 Syslog-сообщение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2.3.3.3 Syslog-сообщение</a:t>
            </a:r>
          </a:p>
          <a:p>
            <a:pPr algn="l" rtl="0"/>
            <a:r>
              <a:rPr lang="ru-RU" b="0" i="0" u="none" baseline="0"/>
              <a:t>2.3.3.4 Задание. Части 1–3: Интерпретация результата Syslog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2.3.3.5 Системы Syslog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2.3.3.6 Конфигурирование системного журнала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2.3.4.1 Основные сведения о протоколе SNMP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2.1.1.4 Обеспечение защиты административного доступа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2.3.4.2 База информации управления (Management Information Base, MIB)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2.3.4.3 Версии SNMP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2.3.4.4 Уязвимости SNMP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2.3.4.5 SNMPv3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2.3.4.6 Настройка защиты SNMPv3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2.3.4.7 Пример настройки защиты SNMPv3</a:t>
            </a:r>
          </a:p>
          <a:p>
            <a:pPr algn="l" rtl="0"/>
            <a:r>
              <a:rPr lang="ru-RU" b="0" i="0" u="none" baseline="0"/>
              <a:t>Программа проверки синтаксиса Настройте аутентификацию SNMPv3 с помощью ACL-списка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2.3.4.8 Проверка конфигурации SNMPv3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2.3.5.1 Протокол сетевого времени (NTP)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2.3.5.2 Сервер NTP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2.3.5.3 Аутентификация NTP</a:t>
            </a:r>
          </a:p>
          <a:p>
            <a:pPr algn="l" rtl="0"/>
            <a:r>
              <a:rPr lang="ru-RU" b="0" i="0" u="none" baseline="0"/>
              <a:t>Программа проверки синтаксиса Конфигурация аутентификации NTP на маршрутизаторе R1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2.1.1.5 Безопасный локальный и удаленный доступ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2.4.1.1 Протоколы обнаружения: CDP и LLDP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2.4.1.2 Настройки для протоколов и сервисов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2.4.2.1 Cisco AutoSecure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2.4.2.2 Использование функции Cisco AutoSecure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2.4.2.3 Использование команды auto secure</a:t>
            </a:r>
          </a:p>
          <a:p>
            <a:pPr algn="l" rtl="0"/>
            <a:r>
              <a:rPr lang="ru-RU" b="0" i="0" u="none" baseline="0"/>
              <a:t>Программа проверки синтаксиса Использование функции AutoSecure для защиты маршрутизатора R1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2.5.1.1 Спуфинг протокола маршрутизации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2.5.1.2 Аутентификация протокола маршрутизации OSPF на базе MD5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2.5.1.3 Аутентификация протокола маршрутизации OSPF на базе SHA</a:t>
            </a:r>
          </a:p>
          <a:p>
            <a:pPr algn="l" rtl="0"/>
            <a:r>
              <a:rPr lang="ru-RU" b="0" i="0" u="none" baseline="0"/>
              <a:t>Программа проверки синтаксиса Настройте аутентификацию OSPF с помощью ключа SHA 256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2.5.2.1 Эксплуатация сетевых устройств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2.5.2.2 Уязвимости плоскостей управления и менеджмента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2.1.1.5 Безопасный локальный и удаленный доступ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2.5.2.3 Использование СоРР</a:t>
            </a:r>
          </a:p>
          <a:p>
            <a:pPr algn="l" rtl="0"/>
            <a:r>
              <a:rPr lang="ru-RU" b="0" i="0" u="none" baseline="0"/>
              <a:t>2.5.2.4 Задание. Определение функций CoPP</a:t>
            </a:r>
            <a:endParaRPr lang="ru-RU" baseline="0" dirty="0"/>
          </a:p>
          <a:p>
            <a:pPr algn="l" rtl="0"/>
            <a:r>
              <a:rPr lang="ru-RU" b="0" i="0" u="none" baseline="0"/>
              <a:t>2.5.2.5 Задание. Определение функций обеспечения безопасности сетевых устройств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2.1.2.1 Надежные пароли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2.1.2.2 Повышение безопасности доступа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ru-RU" b="0" i="0" u="none" baseline="0"/>
              <a:t>2.1.2.3 Алгоритмы пароля Secret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AC72CD79-D36A-4E01-AE1C-064887FE954D}" type="slidenum">
              <a:r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3657600" cy="384721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339745"/>
            <a:ext cx="4103687" cy="4965700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/>
          <p:cNvSpPr/>
          <p:nvPr userDrawn="1"/>
        </p:nvSpPr>
        <p:spPr>
          <a:xfrm>
            <a:off x="4984231" y="1416140"/>
            <a:ext cx="3759720" cy="459903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47000">
                <a:schemeClr val="bg1"/>
              </a:gs>
              <a:gs pos="100000">
                <a:srgbClr val="EDDFF5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221224" y="1747683"/>
            <a:ext cx="3236976" cy="1900292"/>
          </a:xfrm>
        </p:spPr>
        <p:txBody>
          <a:bodyPr/>
          <a:lstStyle>
            <a:lvl1pPr marL="114300" indent="-114300">
              <a:buFontTx/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5310124" y="4876800"/>
            <a:ext cx="3044497" cy="326243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4990141" y="1335313"/>
            <a:ext cx="1" cy="4760687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2592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01752"/>
            <a:ext cx="4123944" cy="838200"/>
          </a:xfrm>
        </p:spPr>
        <p:txBody>
          <a:bodyPr vert="horz" lIns="82296" tIns="45720" rIns="82296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Two Column</a:t>
            </a:r>
            <a:br>
              <a:rPr lang="en-US" dirty="0"/>
            </a:br>
            <a:r>
              <a:rPr lang="en-US" dirty="0"/>
              <a:t>Title Left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600200"/>
            <a:ext cx="4142232" cy="452628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06400" indent="0">
              <a:buClr>
                <a:schemeClr val="accent5"/>
              </a:buClr>
              <a:buFontTx/>
              <a:buNone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</a:t>
            </a:r>
            <a:br>
              <a:rPr lang="en-US" dirty="0"/>
            </a:br>
            <a:r>
              <a:rPr lang="en-US" dirty="0"/>
              <a:t>do not italicize; use yellow on the </a:t>
            </a:r>
            <a:br>
              <a:rPr lang="en-US" dirty="0"/>
            </a:br>
            <a:r>
              <a:rPr lang="en-US" dirty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600200"/>
            <a:ext cx="4005072" cy="452628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06400" indent="0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None/>
              <a:defRPr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Body copy uses sentence capital letters only, size 20, left aligned</a:t>
            </a:r>
          </a:p>
          <a:p>
            <a:pPr lvl="1"/>
            <a:r>
              <a:rPr lang="en-US" dirty="0"/>
              <a:t>Sub-bullets are size 18 </a:t>
            </a:r>
            <a:br>
              <a:rPr lang="en-US" dirty="0"/>
            </a:br>
            <a:r>
              <a:rPr lang="en-US" dirty="0"/>
              <a:t>and indented</a:t>
            </a:r>
          </a:p>
          <a:p>
            <a:pPr lvl="1"/>
            <a:r>
              <a:rPr lang="en-US" dirty="0"/>
              <a:t>Hyperlink: www.cisco.com </a:t>
            </a:r>
          </a:p>
          <a:p>
            <a:pPr lvl="0"/>
            <a:r>
              <a:rPr lang="en-US" dirty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818887" y="301752"/>
            <a:ext cx="3951308" cy="8382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Two Column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Title Right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5" y="1866900"/>
            <a:ext cx="2622550" cy="439102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4" y="1866900"/>
            <a:ext cx="2593975" cy="4362450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275388" y="1866900"/>
            <a:ext cx="2633662" cy="4333875"/>
          </a:xfrm>
        </p:spPr>
        <p:txBody>
          <a:bodyPr/>
          <a:lstStyle>
            <a:lvl1pPr algn="l" defTabSz="914400" rtl="0" eaLnBrk="1" latinLnBrk="0" hangingPunct="1">
              <a:lnSpc>
                <a:spcPct val="95000"/>
              </a:lnSpc>
              <a:defRPr lang="en-US" sz="20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200" kern="1200" dirty="0" smtClean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200" kern="1200" dirty="0">
                <a:solidFill>
                  <a:srgbClr val="435153"/>
                </a:solidFill>
                <a:latin typeface="+mj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7"/>
          </p:nvPr>
        </p:nvSpPr>
        <p:spPr>
          <a:xfrm>
            <a:off x="219456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3255264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0"/>
          <p:cNvSpPr>
            <a:spLocks noGrp="1" noChangeAspect="1"/>
          </p:cNvSpPr>
          <p:nvPr>
            <p:ph type="body" sz="quarter" idx="19"/>
          </p:nvPr>
        </p:nvSpPr>
        <p:spPr>
          <a:xfrm>
            <a:off x="6247902" y="319099"/>
            <a:ext cx="2670048" cy="1200329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000" b="0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82817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6083084" y="869003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439710"/>
            <a:ext cx="8567244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476375"/>
            <a:ext cx="8439461" cy="4305300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6" y="6062114"/>
            <a:ext cx="7461250" cy="276999"/>
          </a:xfrm>
        </p:spPr>
        <p:txBody>
          <a:bodyPr wrap="square" anchor="b" anchorCtr="0">
            <a:spAutoFit/>
          </a:bodyPr>
          <a:lstStyle>
            <a:lvl1pPr algn="l" defTabSz="804863">
              <a:lnSpc>
                <a:spcPct val="100000"/>
              </a:lnSpc>
              <a:spcBef>
                <a:spcPct val="50000"/>
              </a:spcBef>
              <a:buNone/>
              <a:defRPr sz="1200">
                <a:solidFill>
                  <a:srgbClr val="435153"/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lvl="0"/>
            <a:r>
              <a:rPr lang="en-US" dirty="0"/>
              <a:t>Source: Placeholder for Notes Is 12 Points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600200"/>
            <a:ext cx="4005072" cy="3749040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947672"/>
            <a:ext cx="3429000" cy="2990088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430244"/>
            <a:ext cx="8558698" cy="838200"/>
          </a:xfrm>
        </p:spPr>
        <p:txBody>
          <a:bodyPr vert="horz" lIns="82296" tIns="45720" rIns="82296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chemeClr val="tx2"/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5852160"/>
            <a:ext cx="8112126" cy="384175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649224"/>
            <a:ext cx="8112125" cy="4480560"/>
          </a:xfrm>
        </p:spPr>
        <p:txBody>
          <a:bodyPr/>
          <a:lstStyle>
            <a:lvl1pPr marL="236538" indent="-236538" algn="l" defTabSz="914400" rtl="0" eaLnBrk="1" latinLnBrk="0" hangingPunct="1">
              <a:lnSpc>
                <a:spcPts val="52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“Format large quotes using this slide layout. Be sure to cite your source below.”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7744" y="484632"/>
            <a:ext cx="8755128" cy="4372131"/>
          </a:xfrm>
        </p:spPr>
        <p:txBody>
          <a:bodyPr anchor="b" anchorCtr="0"/>
          <a:lstStyle>
            <a:lvl1pPr marL="228600" indent="-228600">
              <a:buFont typeface="Arial" pitchFamily="34" charset="0"/>
              <a:buChar char="“"/>
              <a:defRPr sz="600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Format large quotes using this slide layout. Be sure to cite your source below.”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0248" y="5358903"/>
            <a:ext cx="8574685" cy="61436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Source</a:t>
            </a:r>
          </a:p>
        </p:txBody>
      </p:sp>
      <p:sp>
        <p:nvSpPr>
          <p:cNvPr id="2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/>
              <a:t>Tell your story here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2" y="4464066"/>
            <a:ext cx="3657600" cy="384721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0"/>
              </a:spcAft>
              <a:buClr>
                <a:srgbClr val="92D050"/>
              </a:buClr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Speaker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algn="l" defTabSz="914400" rtl="0" eaLnBrk="1" latinLnBrk="0" hangingPunct="1">
              <a:lnSpc>
                <a:spcPts val="6200"/>
              </a:lnSpc>
              <a:spcBef>
                <a:spcPct val="0"/>
              </a:spcBef>
              <a:buNone/>
              <a:defRPr lang="en-US" sz="5400" b="0" kern="120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2068" y="330200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3" y="4862154"/>
            <a:ext cx="3657600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2" y="5231003"/>
            <a:ext cx="3657600" cy="29700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70477232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279392"/>
            <a:ext cx="4684867" cy="384175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rgbClr val="493B93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 and Title Go Here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3" y="3282696"/>
            <a:ext cx="4712557" cy="1022350"/>
          </a:xfrm>
        </p:spPr>
        <p:txBody>
          <a:bodyPr vert="horz" lIns="82296" tIns="45720" rIns="82296" bIns="4572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Demo Title</a:t>
            </a: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5" y="1917700"/>
            <a:ext cx="2676525" cy="2889250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891875" y="795528"/>
            <a:ext cx="5349240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4" y="4794352"/>
            <a:ext cx="5347552" cy="9963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795528"/>
            <a:ext cx="5329238" cy="400507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4873438"/>
            <a:ext cx="5074070" cy="838200"/>
          </a:xfrm>
        </p:spPr>
        <p:txBody>
          <a:bodyPr anchor="ctr"/>
          <a:lstStyle>
            <a:lvl1pPr>
              <a:defRPr sz="2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38328" y="310896"/>
            <a:ext cx="3273552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8" y="310896"/>
            <a:ext cx="3273552" cy="2459736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3429000"/>
            <a:ext cx="7009298" cy="142192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Large photo </a:t>
            </a:r>
            <a:br>
              <a:rPr lang="en-US" dirty="0"/>
            </a:br>
            <a:r>
              <a:rPr lang="en-US" dirty="0"/>
              <a:t>caption here.</a:t>
            </a: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992624" y="859536"/>
            <a:ext cx="3630168" cy="5029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859536"/>
            <a:ext cx="3630168" cy="502920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728972"/>
            <a:ext cx="4349918" cy="1089529"/>
          </a:xfr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668713" y="311149"/>
            <a:ext cx="3268136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89" y="311149"/>
            <a:ext cx="326786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34963" y="311149"/>
            <a:ext cx="3258612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4" y="311149"/>
            <a:ext cx="3272751" cy="2660652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011988" y="311149"/>
            <a:ext cx="1806574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7011988" y="311149"/>
            <a:ext cx="1806573" cy="1308101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4963" y="3028951"/>
            <a:ext cx="2501965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3028951"/>
            <a:ext cx="2516104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911476" y="3028951"/>
            <a:ext cx="4025374" cy="34589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3028951"/>
            <a:ext cx="4028516" cy="3458934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11988" y="1683657"/>
            <a:ext cx="1806574" cy="344215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7011988" y="1676400"/>
            <a:ext cx="1806573" cy="344941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11988" y="5182960"/>
            <a:ext cx="1806574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7011988" y="5182960"/>
            <a:ext cx="1806573" cy="1304925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1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310896"/>
            <a:ext cx="8476488" cy="607539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5" y="339924"/>
            <a:ext cx="8474869" cy="6054185"/>
          </a:xfrm>
          <a:ln>
            <a:solidFill>
              <a:srgbClr val="FFFFFF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Photo placeholder</a:t>
            </a: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91440"/>
            <a:ext cx="9326880" cy="704088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642616" y="777240"/>
            <a:ext cx="5897880" cy="4425696"/>
          </a:xfrm>
          <a:solidFill>
            <a:srgbClr val="000000"/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48" y="6042098"/>
            <a:ext cx="2889136" cy="480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361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4464066"/>
            <a:ext cx="8110728" cy="384175"/>
          </a:xfr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>
            <a:lvl1pPr marL="0" indent="0" algn="l"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Presenter Name</a:t>
            </a:r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  <p:pic>
        <p:nvPicPr>
          <p:cNvPr id="51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53" y="325971"/>
            <a:ext cx="2920207" cy="485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6382" y="4862154"/>
            <a:ext cx="8110728" cy="35548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6381" y="5231003"/>
            <a:ext cx="8110728" cy="297004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400">
                <a:solidFill>
                  <a:srgbClr val="493B93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20" name="Rectangle 19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33" name="Freeform 32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blu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" y="-1587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black">
          <a:xfrm>
            <a:off x="4373702" y="5844550"/>
            <a:ext cx="41443" cy="1570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black">
          <a:xfrm>
            <a:off x="4615130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black">
          <a:xfrm>
            <a:off x="4200221" y="5840202"/>
            <a:ext cx="119991" cy="165712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7" name="Freeform 6"/>
          <p:cNvSpPr>
            <a:spLocks noEditPoints="1"/>
          </p:cNvSpPr>
          <p:nvPr userDrawn="1"/>
        </p:nvSpPr>
        <p:spPr bwMode="black">
          <a:xfrm>
            <a:off x="4778491" y="5840202"/>
            <a:ext cx="164807" cy="165712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black">
          <a:xfrm>
            <a:off x="4468634" y="5840202"/>
            <a:ext cx="107462" cy="165712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black">
          <a:xfrm>
            <a:off x="4117817" y="5654198"/>
            <a:ext cx="39033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27206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34669" y="5525687"/>
            <a:ext cx="39033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44058" y="5600088"/>
            <a:ext cx="39033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551038" y="5654198"/>
            <a:ext cx="41443" cy="8068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660428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769818" y="5525687"/>
            <a:ext cx="39515" cy="248327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877279" y="5600088"/>
            <a:ext cx="39515" cy="134792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black">
          <a:xfrm>
            <a:off x="4986669" y="5654198"/>
            <a:ext cx="39515" cy="8068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96D6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3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3060488"/>
            <a:ext cx="243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+mj-lt"/>
              </a:rPr>
              <a:t>Thank you.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9746" y="3078070"/>
            <a:ext cx="3669899" cy="61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712451"/>
            <a:ext cx="8477250" cy="1828800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Segue Title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Segue Title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Seg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Segue Title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 userDrawn="1"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</p:spTree>
    <p:extLst>
      <p:ext uri="{BB962C8B-B14F-4D97-AF65-F5344CB8AC3E}">
        <p14:creationId xmlns:p14="http://schemas.microsoft.com/office/powerpoint/2010/main" val="2987243975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81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9702" y="1339745"/>
            <a:ext cx="4122425" cy="49657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ts val="1480"/>
              </a:spcBef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95000"/>
              </a:lnSpc>
              <a:spcBef>
                <a:spcPts val="600"/>
              </a:spcBef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69912" indent="0"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95000"/>
              </a:lnSpc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95000"/>
              </a:lnSpc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5" y="6380780"/>
            <a:ext cx="8477250" cy="160471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83820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pPr lvl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339745"/>
            <a:ext cx="8577072" cy="4965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51373" y="6586246"/>
            <a:ext cx="3420515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© 2013 Компания 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и/или ее дочерние компании. Все права защищены.</a:t>
            </a:r>
            <a:endParaRPr lang="en-US" sz="600" kern="1200" dirty="0">
              <a:solidFill>
                <a:srgbClr val="80808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135411" y="6584512"/>
            <a:ext cx="144023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О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бщедоступн</a:t>
            </a:r>
            <a:r>
              <a:rPr lang="ru-RU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ая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600" kern="1200" dirty="0" err="1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информаци</a:t>
            </a:r>
            <a:r>
              <a:rPr lang="ru-RU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я</a:t>
            </a:r>
            <a:r>
              <a:rPr lang="en-US" sz="600" kern="1200" dirty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t> Cisco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30" r:id="rId2"/>
    <p:sldLayoutId id="2147483929" r:id="rId3"/>
    <p:sldLayoutId id="2147483937" r:id="rId4"/>
    <p:sldLayoutId id="2147483900" r:id="rId5"/>
    <p:sldLayoutId id="2147483931" r:id="rId6"/>
    <p:sldLayoutId id="2147483932" r:id="rId7"/>
    <p:sldLayoutId id="2147483933" r:id="rId8"/>
    <p:sldLayoutId id="2147483902" r:id="rId9"/>
    <p:sldLayoutId id="2147483903" r:id="rId10"/>
    <p:sldLayoutId id="2147483935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3" r:id="rId18"/>
    <p:sldLayoutId id="2147483911" r:id="rId19"/>
    <p:sldLayoutId id="2147483912" r:id="rId20"/>
    <p:sldLayoutId id="2147483914" r:id="rId21"/>
    <p:sldLayoutId id="2147483915" r:id="rId22"/>
    <p:sldLayoutId id="2147483916" r:id="rId23"/>
    <p:sldLayoutId id="2147483917" r:id="rId24"/>
    <p:sldLayoutId id="2147483918" r:id="rId25"/>
    <p:sldLayoutId id="2147483919" r:id="rId26"/>
    <p:sldLayoutId id="2147483921" r:id="rId27"/>
    <p:sldLayoutId id="2147483922" r:id="rId28"/>
    <p:sldLayoutId id="2147483936" r:id="rId29"/>
    <p:sldLayoutId id="2147483923" r:id="rId30"/>
    <p:sldLayoutId id="2147483924" r:id="rId31"/>
    <p:sldLayoutId id="2147483925" r:id="rId32"/>
    <p:sldLayoutId id="2147483926" r:id="rId33"/>
    <p:sldLayoutId id="2147483927" r:id="rId34"/>
  </p:sldLayoutIdLst>
  <p:transition>
    <p:wipe dir="r"/>
  </p:transition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gradFill flip="none" rotWithShape="1">
            <a:gsLst>
              <a:gs pos="16000">
                <a:schemeClr val="tx2"/>
              </a:gs>
              <a:gs pos="100000">
                <a:srgbClr val="28A7DF"/>
              </a:gs>
            </a:gsLst>
            <a:lin ang="1800000" scaled="0"/>
            <a:tileRect/>
          </a:gradFill>
          <a:effectLst/>
          <a:uLnTx/>
          <a:uFillTx/>
          <a:latin typeface="+mj-lt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rgbClr val="493B93"/>
        </a:buClr>
        <a:buSzPct val="90000"/>
        <a:buFont typeface="Arial" pitchFamily="34" charset="0"/>
        <a:buChar char="•"/>
        <a:tabLst/>
        <a:defRPr lang="en-US" sz="2200" kern="1200" dirty="0" smtClean="0">
          <a:solidFill>
            <a:srgbClr val="435153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435153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435153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435153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435153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2" y="4464066"/>
            <a:ext cx="3657600" cy="355482"/>
          </a:xfrm>
        </p:spPr>
        <p:txBody>
          <a:bodyPr/>
          <a:lstStyle/>
          <a:p>
            <a:pPr algn="l" rtl="0"/>
            <a:r>
              <a:rPr lang="ru-RU" sz="1800" b="0" i="0" u="none" baseline="0"/>
              <a:t>CCNA Security v2.0</a:t>
            </a:r>
            <a:endParaRPr lang="ru-RU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893" y="699589"/>
            <a:ext cx="9722707" cy="2907239"/>
          </a:xfrm>
        </p:spPr>
        <p:txBody>
          <a:bodyPr/>
          <a:lstStyle/>
          <a:p>
            <a:pPr algn="l" rtl="0"/>
            <a:r>
              <a:rPr lang="ru-RU" sz="3200" b="0" i="0" u="none" baseline="0" dirty="0" err="1"/>
              <a:t>Лекція</a:t>
            </a:r>
            <a:r>
              <a:rPr lang="ru-RU" sz="3200" b="0" i="0" u="none" baseline="0" dirty="0"/>
              <a:t> 2:</a:t>
            </a:r>
            <a:br>
              <a:rPr lang="ru-RU" sz="3200" dirty="0"/>
            </a:br>
            <a:br>
              <a:rPr lang="ru-RU" sz="3200" dirty="0"/>
            </a:br>
            <a:r>
              <a:rPr lang="ru-RU" sz="3200" dirty="0" err="1"/>
              <a:t>Забезпечення</a:t>
            </a:r>
            <a:r>
              <a:rPr lang="ru-RU" sz="3200" dirty="0"/>
              <a:t> </a:t>
            </a:r>
            <a:r>
              <a:rPr lang="ru-RU" sz="3200" dirty="0" err="1"/>
              <a:t>безпеки</a:t>
            </a:r>
            <a:r>
              <a:rPr lang="ru-RU" sz="3200" dirty="0"/>
              <a:t> </a:t>
            </a:r>
            <a:r>
              <a:rPr lang="ru-RU" sz="3200" dirty="0" err="1"/>
              <a:t>мережевих</a:t>
            </a:r>
            <a:r>
              <a:rPr lang="ru-RU" sz="3200" dirty="0"/>
              <a:t> </a:t>
            </a:r>
            <a:r>
              <a:rPr lang="ru-RU" sz="3200" dirty="0" err="1"/>
              <a:t>пристроїв</a:t>
            </a:r>
            <a:endParaRPr lang="ru-RU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Надійні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паролі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19100" y="1025173"/>
            <a:ext cx="8724900" cy="2892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 err="1"/>
              <a:t>Рекомендації</a:t>
            </a:r>
            <a:r>
              <a:rPr lang="ru-RU" sz="1400" dirty="0"/>
              <a:t>:</a:t>
            </a:r>
          </a:p>
          <a:p>
            <a:r>
              <a:rPr lang="ru-RU" sz="1400" dirty="0" err="1"/>
              <a:t>Використовуйте</a:t>
            </a:r>
            <a:r>
              <a:rPr lang="ru-RU" sz="1400" dirty="0"/>
              <a:t> </a:t>
            </a:r>
            <a:r>
              <a:rPr lang="ru-RU" sz="1400" dirty="0" err="1"/>
              <a:t>паролі</a:t>
            </a:r>
            <a:r>
              <a:rPr lang="ru-RU" sz="1400" dirty="0"/>
              <a:t> </a:t>
            </a:r>
            <a:r>
              <a:rPr lang="ru-RU" sz="1400" dirty="0" err="1"/>
              <a:t>довжиною</a:t>
            </a:r>
            <a:r>
              <a:rPr lang="ru-RU" sz="1400" dirty="0"/>
              <a:t> 10 </a:t>
            </a:r>
            <a:r>
              <a:rPr lang="ru-RU" sz="1400" dirty="0" err="1"/>
              <a:t>або</a:t>
            </a:r>
            <a:r>
              <a:rPr lang="ru-RU" sz="1400" dirty="0"/>
              <a:t> </a:t>
            </a:r>
            <a:r>
              <a:rPr lang="ru-RU" sz="1400" dirty="0" err="1"/>
              <a:t>більше</a:t>
            </a:r>
            <a:r>
              <a:rPr lang="ru-RU" sz="1400" dirty="0"/>
              <a:t> </a:t>
            </a:r>
            <a:r>
              <a:rPr lang="ru-RU" sz="1400" dirty="0" err="1"/>
              <a:t>символів</a:t>
            </a:r>
            <a:r>
              <a:rPr lang="ru-RU" sz="1400" dirty="0"/>
              <a:t>.</a:t>
            </a:r>
          </a:p>
          <a:p>
            <a:r>
              <a:rPr lang="ru-RU" sz="1400" dirty="0" err="1"/>
              <a:t>Застосовуйте</a:t>
            </a:r>
            <a:r>
              <a:rPr lang="ru-RU" sz="1400" dirty="0"/>
              <a:t> </a:t>
            </a:r>
            <a:r>
              <a:rPr lang="ru-RU" sz="1400" dirty="0" err="1"/>
              <a:t>комбінацію</a:t>
            </a:r>
            <a:r>
              <a:rPr lang="ru-RU" sz="1400" dirty="0"/>
              <a:t> букв у </a:t>
            </a:r>
            <a:r>
              <a:rPr lang="ru-RU" sz="1400" dirty="0" err="1"/>
              <a:t>верхньому</a:t>
            </a:r>
            <a:r>
              <a:rPr lang="ru-RU" sz="1400" dirty="0"/>
              <a:t> і </a:t>
            </a:r>
            <a:r>
              <a:rPr lang="ru-RU" sz="1400" dirty="0" err="1"/>
              <a:t>нижньому</a:t>
            </a:r>
            <a:r>
              <a:rPr lang="ru-RU" sz="1400" dirty="0"/>
              <a:t> </a:t>
            </a:r>
            <a:r>
              <a:rPr lang="ru-RU" sz="1400" dirty="0" err="1"/>
              <a:t>регістрах</a:t>
            </a:r>
            <a:r>
              <a:rPr lang="ru-RU" sz="1400" dirty="0"/>
              <a:t>, </a:t>
            </a:r>
            <a:r>
              <a:rPr lang="ru-RU" sz="1400" dirty="0" err="1"/>
              <a:t>цифри</a:t>
            </a:r>
            <a:r>
              <a:rPr lang="ru-RU" sz="1400" dirty="0"/>
              <a:t>, </a:t>
            </a:r>
            <a:r>
              <a:rPr lang="ru-RU" sz="1400" dirty="0" err="1"/>
              <a:t>символи</a:t>
            </a:r>
            <a:r>
              <a:rPr lang="ru-RU" sz="1400" dirty="0"/>
              <a:t> та </a:t>
            </a:r>
            <a:r>
              <a:rPr lang="ru-RU" sz="1400" dirty="0" err="1"/>
              <a:t>пробіли</a:t>
            </a:r>
            <a:r>
              <a:rPr lang="ru-RU" sz="1400" dirty="0"/>
              <a:t>.</a:t>
            </a:r>
          </a:p>
          <a:p>
            <a:r>
              <a:rPr lang="ru-RU" sz="1400" dirty="0" err="1"/>
              <a:t>Уникайте</a:t>
            </a:r>
            <a:r>
              <a:rPr lang="ru-RU" sz="1400" dirty="0"/>
              <a:t> </a:t>
            </a:r>
            <a:r>
              <a:rPr lang="ru-RU" sz="1400" dirty="0" err="1"/>
              <a:t>паролів</a:t>
            </a:r>
            <a:r>
              <a:rPr lang="ru-RU" sz="1400" dirty="0"/>
              <a:t>, </a:t>
            </a:r>
            <a:r>
              <a:rPr lang="ru-RU" sz="1400" dirty="0" err="1"/>
              <a:t>які</a:t>
            </a:r>
            <a:r>
              <a:rPr lang="ru-RU" sz="1400" dirty="0"/>
              <a:t> </a:t>
            </a:r>
            <a:r>
              <a:rPr lang="ru-RU" sz="1400" dirty="0" err="1"/>
              <a:t>засновані</a:t>
            </a:r>
            <a:r>
              <a:rPr lang="ru-RU" sz="1400" dirty="0"/>
              <a:t> на легко </a:t>
            </a:r>
            <a:r>
              <a:rPr lang="ru-RU" sz="1400" dirty="0" err="1"/>
              <a:t>ідентифікованих</a:t>
            </a:r>
            <a:r>
              <a:rPr lang="ru-RU" sz="1400" dirty="0"/>
              <a:t> фрагментах </a:t>
            </a:r>
            <a:r>
              <a:rPr lang="ru-RU" sz="1400" dirty="0" err="1"/>
              <a:t>інформації</a:t>
            </a:r>
            <a:r>
              <a:rPr lang="ru-RU" sz="1400" dirty="0"/>
              <a:t>.</a:t>
            </a:r>
          </a:p>
          <a:p>
            <a:r>
              <a:rPr lang="ru-RU" sz="1400" dirty="0" err="1"/>
              <a:t>Навмисно</a:t>
            </a:r>
            <a:r>
              <a:rPr lang="ru-RU" sz="1400" dirty="0"/>
              <a:t> </a:t>
            </a:r>
            <a:r>
              <a:rPr lang="ru-RU" sz="1400" dirty="0" err="1"/>
              <a:t>робіть</a:t>
            </a:r>
            <a:r>
              <a:rPr lang="ru-RU" sz="1400" dirty="0"/>
              <a:t> </a:t>
            </a:r>
            <a:r>
              <a:rPr lang="ru-RU" sz="1400" dirty="0" err="1"/>
              <a:t>помилки</a:t>
            </a:r>
            <a:r>
              <a:rPr lang="ru-RU" sz="1400" dirty="0"/>
              <a:t> в </a:t>
            </a:r>
            <a:r>
              <a:rPr lang="ru-RU" sz="1400" dirty="0" err="1"/>
              <a:t>паролі</a:t>
            </a:r>
            <a:r>
              <a:rPr lang="ru-RU" sz="1400" dirty="0"/>
              <a:t> (</a:t>
            </a:r>
            <a:r>
              <a:rPr lang="en-US" sz="1400" dirty="0"/>
              <a:t>Smith = Smyth = 5mYth).</a:t>
            </a:r>
          </a:p>
          <a:p>
            <a:r>
              <a:rPr lang="ru-RU" sz="1400" dirty="0"/>
              <a:t>Регулярно </a:t>
            </a:r>
            <a:r>
              <a:rPr lang="ru-RU" sz="1400" dirty="0" err="1"/>
              <a:t>змінюйте</a:t>
            </a:r>
            <a:r>
              <a:rPr lang="ru-RU" sz="1400" dirty="0"/>
              <a:t> </a:t>
            </a:r>
            <a:r>
              <a:rPr lang="ru-RU" sz="1400" dirty="0" err="1"/>
              <a:t>паролі</a:t>
            </a:r>
            <a:r>
              <a:rPr lang="ru-RU" sz="1400" dirty="0"/>
              <a:t>.</a:t>
            </a:r>
          </a:p>
          <a:p>
            <a:r>
              <a:rPr lang="ru-RU" sz="1400" dirty="0"/>
              <a:t>Не </a:t>
            </a:r>
            <a:r>
              <a:rPr lang="ru-RU" sz="1400" dirty="0" err="1"/>
              <a:t>записуйте</a:t>
            </a:r>
            <a:r>
              <a:rPr lang="ru-RU" sz="1400" dirty="0"/>
              <a:t> </a:t>
            </a:r>
            <a:r>
              <a:rPr lang="ru-RU" sz="1400" dirty="0" err="1"/>
              <a:t>паролі</a:t>
            </a:r>
            <a:r>
              <a:rPr lang="ru-RU" sz="1400" dirty="0"/>
              <a:t> і не </a:t>
            </a:r>
            <a:r>
              <a:rPr lang="ru-RU" sz="1400" dirty="0" err="1"/>
              <a:t>зберігайте</a:t>
            </a:r>
            <a:r>
              <a:rPr lang="ru-RU" sz="1400" dirty="0"/>
              <a:t> </a:t>
            </a:r>
            <a:r>
              <a:rPr lang="ru-RU" sz="1400" dirty="0" err="1"/>
              <a:t>їх</a:t>
            </a:r>
            <a:r>
              <a:rPr lang="ru-RU" sz="1400" dirty="0"/>
              <a:t> на видному </a:t>
            </a:r>
            <a:r>
              <a:rPr lang="ru-RU" sz="1400" dirty="0" err="1"/>
              <a:t>місці</a:t>
            </a:r>
            <a:r>
              <a:rPr lang="ru-RU" sz="1400" dirty="0"/>
              <a:t>.</a:t>
            </a:r>
            <a:endParaRPr lang="ru-RU" sz="1400" b="0" i="0" u="none" baseline="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12953"/>
              </p:ext>
            </p:extLst>
          </p:nvPr>
        </p:nvGraphicFramePr>
        <p:xfrm>
          <a:off x="419100" y="3753522"/>
          <a:ext cx="8432188" cy="2336800"/>
        </p:xfrm>
        <a:graphic>
          <a:graphicData uri="http://schemas.openxmlformats.org/drawingml/2006/table">
            <a:tbl>
              <a:tblPr firstRow="1" bandRow="1">
                <a:solidFill>
                  <a:srgbClr val="EAEAEA"/>
                </a:solidFill>
                <a:tableStyleId>{00A15C55-8517-42AA-B614-E9B94910E393}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2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ru-RU" sz="1100" b="1" i="0" u="none" baseline="0" dirty="0" err="1"/>
                        <a:t>Ненадійний</a:t>
                      </a:r>
                      <a:r>
                        <a:rPr lang="ru-RU" sz="1100" b="1" i="0" u="none" baseline="0" dirty="0"/>
                        <a:t> пароль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1" i="0" u="none" baseline="0" dirty="0" err="1"/>
                        <a:t>Чому</a:t>
                      </a:r>
                      <a:r>
                        <a:rPr lang="ru-RU" sz="1100" b="1" i="0" u="none" baseline="0" dirty="0"/>
                        <a:t> не </a:t>
                      </a:r>
                      <a:r>
                        <a:rPr lang="ru-RU" sz="1100" b="1" i="0" u="none" baseline="0" dirty="0" err="1"/>
                        <a:t>надійний</a:t>
                      </a:r>
                      <a:r>
                        <a:rPr lang="ru-RU" sz="1100" b="1" i="0" u="none" baseline="0" dirty="0"/>
                        <a:t>?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1" i="0" u="none" baseline="0" dirty="0" err="1"/>
                        <a:t>Надійний</a:t>
                      </a:r>
                      <a:r>
                        <a:rPr lang="ru-RU" sz="1100" b="1" i="0" u="none" baseline="0" dirty="0"/>
                        <a:t> </a:t>
                      </a:r>
                      <a:r>
                        <a:rPr lang="ru-RU" sz="1100" b="1" i="0" u="none" baseline="0" dirty="0" err="1"/>
                        <a:t>парол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1" i="0" u="none" baseline="0" dirty="0" err="1"/>
                        <a:t>Чому</a:t>
                      </a:r>
                      <a:r>
                        <a:rPr lang="ru-RU" sz="1100" b="1" i="0" u="none" baseline="0" dirty="0"/>
                        <a:t> </a:t>
                      </a:r>
                      <a:r>
                        <a:rPr lang="ru-RU" sz="1100" b="1" i="0" u="none" baseline="0" dirty="0" err="1"/>
                        <a:t>надійний</a:t>
                      </a:r>
                      <a:r>
                        <a:rPr lang="ru-RU" sz="1100" b="1" i="0" u="none" baseline="0" dirty="0"/>
                        <a:t>?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baseline="0">
                          <a:solidFill>
                            <a:srgbClr val="435153"/>
                          </a:solidFill>
                        </a:rPr>
                        <a:t>secret</a:t>
                      </a:r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baseline="0" dirty="0">
                          <a:solidFill>
                            <a:srgbClr val="435153"/>
                          </a:solidFill>
                        </a:rPr>
                        <a:t>Простой словарный пароль</a:t>
                      </a:r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baseline="0">
                          <a:solidFill>
                            <a:srgbClr val="435153"/>
                          </a:solidFill>
                        </a:rPr>
                        <a:t>b67n42d39c</a:t>
                      </a:r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baseline="0">
                          <a:solidFill>
                            <a:srgbClr val="435153"/>
                          </a:solidFill>
                        </a:rPr>
                        <a:t>Используется комбинация алфавитно-цифровых символов</a:t>
                      </a:r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baseline="0">
                          <a:solidFill>
                            <a:srgbClr val="435153"/>
                          </a:solidFill>
                        </a:rPr>
                        <a:t>smith</a:t>
                      </a:r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kern="1200" baseline="0">
                          <a:solidFill>
                            <a:srgbClr val="435153"/>
                          </a:solidFill>
                          <a:latin typeface="+mn-lt"/>
                          <a:ea typeface="+mn-ea"/>
                          <a:cs typeface="+mn-cs"/>
                        </a:rPr>
                        <a:t>Девичья фамилия матери</a:t>
                      </a:r>
                      <a:endParaRPr lang="ru-RU" sz="1100" kern="1200" dirty="0">
                        <a:solidFill>
                          <a:srgbClr val="435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kern="1200" baseline="0" dirty="0">
                          <a:solidFill>
                            <a:srgbClr val="435153"/>
                          </a:solidFill>
                          <a:latin typeface="+mn-lt"/>
                          <a:ea typeface="+mn-ea"/>
                          <a:cs typeface="+mn-cs"/>
                        </a:rPr>
                        <a:t>12^h u4@1p7</a:t>
                      </a:r>
                      <a:endParaRPr lang="ru-RU" sz="1100" kern="1200" dirty="0">
                        <a:solidFill>
                          <a:srgbClr val="435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kern="1200" baseline="0">
                          <a:solidFill>
                            <a:srgbClr val="435153"/>
                          </a:solidFill>
                          <a:latin typeface="+mn-lt"/>
                          <a:ea typeface="+mn-ea"/>
                          <a:cs typeface="+mn-cs"/>
                        </a:rPr>
                        <a:t>Используется комбинация букв, цифр, символов, а также пробел</a:t>
                      </a:r>
                      <a:endParaRPr lang="ru-RU" sz="1100" kern="1200" dirty="0">
                        <a:solidFill>
                          <a:srgbClr val="43515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baseline="0">
                          <a:solidFill>
                            <a:srgbClr val="435153"/>
                          </a:solidFill>
                        </a:rPr>
                        <a:t>toyota</a:t>
                      </a:r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baseline="0">
                          <a:solidFill>
                            <a:srgbClr val="435153"/>
                          </a:solidFill>
                        </a:rPr>
                        <a:t>Марка автомобиля</a:t>
                      </a:r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baseline="0">
                          <a:solidFill>
                            <a:srgbClr val="435153"/>
                          </a:solidFill>
                        </a:rPr>
                        <a:t>bob1967</a:t>
                      </a:r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baseline="0" dirty="0">
                          <a:solidFill>
                            <a:srgbClr val="435153"/>
                          </a:solidFill>
                        </a:rPr>
                        <a:t>Имя пользователя и его день рождения</a:t>
                      </a:r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baseline="0">
                          <a:solidFill>
                            <a:srgbClr val="435153"/>
                          </a:solidFill>
                        </a:rPr>
                        <a:t>Blueleaf23</a:t>
                      </a:r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ru-RU" sz="1100" b="0" i="0" u="none" baseline="0">
                          <a:solidFill>
                            <a:srgbClr val="435153"/>
                          </a:solidFill>
                        </a:rPr>
                        <a:t>Простые слова и цифры</a:t>
                      </a:r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>
                        <a:solidFill>
                          <a:srgbClr val="435153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32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Підвищення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безпеки</a:t>
            </a:r>
            <a:r>
              <a:rPr lang="ru-RU" sz="2800" b="0" i="0" u="none" baseline="0" dirty="0"/>
              <a:t> доступа</a:t>
            </a:r>
            <a:endParaRPr lang="ru-RU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077818"/>
            <a:ext cx="3746183" cy="125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2409524"/>
            <a:ext cx="6697980" cy="39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312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Алгоритми</a:t>
            </a:r>
            <a:r>
              <a:rPr lang="ru-RU" sz="2800" b="0" i="0" u="none" dirty="0"/>
              <a:t> </a:t>
            </a:r>
            <a:r>
              <a:rPr lang="ru-RU" sz="2800" b="0" i="0" u="none" baseline="0" dirty="0"/>
              <a:t> пароля </a:t>
            </a:r>
            <a:r>
              <a:rPr lang="ru-RU" sz="2800" b="0" i="0" u="none" baseline="0" dirty="0" err="1"/>
              <a:t>Secret</a:t>
            </a:r>
            <a:endParaRPr lang="ru-RU" sz="2800" dirty="0"/>
          </a:p>
        </p:txBody>
      </p:sp>
      <p:sp>
        <p:nvSpPr>
          <p:cNvPr id="3" name="Text Placeholder 6"/>
          <p:cNvSpPr txBox="1">
            <a:spLocks/>
          </p:cNvSpPr>
          <p:nvPr/>
        </p:nvSpPr>
        <p:spPr>
          <a:xfrm>
            <a:off x="419100" y="1222248"/>
            <a:ext cx="8130540" cy="3136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 err="1"/>
              <a:t>Рекомендації</a:t>
            </a:r>
            <a:r>
              <a:rPr lang="ru-RU" sz="1600" b="0" i="0" u="none" baseline="0" dirty="0"/>
              <a:t>:</a:t>
            </a:r>
          </a:p>
          <a:p>
            <a:pPr algn="l" rtl="0"/>
            <a:r>
              <a:rPr lang="ru-RU" sz="1600" b="0" i="0" u="none" baseline="0" dirty="0" err="1"/>
              <a:t>Налаштовуйте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всі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паролі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secret</a:t>
            </a:r>
            <a:r>
              <a:rPr lang="ru-RU" sz="1600" b="0" i="0" u="none" baseline="0" dirty="0"/>
              <a:t>, </a:t>
            </a:r>
            <a:r>
              <a:rPr lang="ru-RU" sz="1600" b="0" i="0" u="none" baseline="0" dirty="0" err="1"/>
              <a:t>використовуючи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типи</a:t>
            </a:r>
            <a:r>
              <a:rPr lang="ru-RU" sz="1600" b="0" i="0" u="none" baseline="0" dirty="0"/>
              <a:t>  8 </a:t>
            </a:r>
            <a:r>
              <a:rPr lang="ru-RU" sz="1600" dirty="0" err="1"/>
              <a:t>або</a:t>
            </a:r>
            <a:r>
              <a:rPr lang="ru-RU" sz="1600" b="0" i="0" u="none" baseline="0" dirty="0"/>
              <a:t> 9.</a:t>
            </a:r>
          </a:p>
          <a:p>
            <a:r>
              <a:rPr lang="ru-RU" sz="1600" dirty="0" err="1"/>
              <a:t>Використовуйте</a:t>
            </a:r>
            <a:r>
              <a:rPr lang="ru-RU" sz="1600" dirty="0"/>
              <a:t> синтаксис </a:t>
            </a:r>
            <a:r>
              <a:rPr lang="ru-RU" sz="1600" dirty="0" err="1"/>
              <a:t>команди</a:t>
            </a:r>
            <a:r>
              <a:rPr lang="ru-RU" sz="1600" dirty="0"/>
              <a:t> </a:t>
            </a:r>
            <a:r>
              <a:rPr lang="ru-RU" sz="1600" dirty="0" err="1"/>
              <a:t>enable</a:t>
            </a:r>
            <a:r>
              <a:rPr lang="ru-RU" sz="1600" dirty="0"/>
              <a:t> </a:t>
            </a:r>
            <a:r>
              <a:rPr lang="ru-RU" sz="1600" dirty="0" err="1"/>
              <a:t>algorithm-type</a:t>
            </a:r>
            <a:r>
              <a:rPr lang="ru-RU" sz="1600" dirty="0"/>
              <a:t> для </a:t>
            </a:r>
            <a:r>
              <a:rPr lang="ru-RU" sz="1600" dirty="0" err="1"/>
              <a:t>введення</a:t>
            </a:r>
            <a:r>
              <a:rPr lang="ru-RU" sz="1600" dirty="0"/>
              <a:t> </a:t>
            </a:r>
            <a:r>
              <a:rPr lang="ru-RU" sz="1600" dirty="0" err="1"/>
              <a:t>незашифрованого</a:t>
            </a:r>
            <a:r>
              <a:rPr lang="ru-RU" sz="1600" dirty="0"/>
              <a:t> пароля.</a:t>
            </a:r>
          </a:p>
          <a:p>
            <a:endParaRPr lang="ru-RU" sz="1600" dirty="0"/>
          </a:p>
          <a:p>
            <a:endParaRPr lang="ru-RU" sz="1600" dirty="0"/>
          </a:p>
          <a:p>
            <a:r>
              <a:rPr lang="ru-RU" sz="1600" dirty="0" err="1"/>
              <a:t>Використовуйте</a:t>
            </a:r>
            <a:r>
              <a:rPr lang="ru-RU" sz="1600" dirty="0"/>
              <a:t> команду </a:t>
            </a:r>
            <a:r>
              <a:rPr lang="en-US" sz="1600" dirty="0"/>
              <a:t>username name algorithm-type command </a:t>
            </a:r>
            <a:r>
              <a:rPr lang="ru-RU" sz="1600" dirty="0"/>
              <a:t>для </a:t>
            </a:r>
            <a:r>
              <a:rPr lang="ru-RU" sz="1600" dirty="0" err="1"/>
              <a:t>завдання</a:t>
            </a:r>
            <a:r>
              <a:rPr lang="ru-RU" sz="1600" dirty="0"/>
              <a:t> </a:t>
            </a:r>
            <a:r>
              <a:rPr lang="ru-RU" sz="1600" dirty="0" err="1"/>
              <a:t>шифрування</a:t>
            </a:r>
            <a:r>
              <a:rPr lang="ru-RU" sz="1600" dirty="0"/>
              <a:t> типу 9</a:t>
            </a:r>
            <a:endParaRPr lang="ru-RU" sz="1600" b="0" i="0" u="none" baseline="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" y="4118292"/>
            <a:ext cx="75438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" y="2682240"/>
            <a:ext cx="75247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55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Захист</a:t>
            </a:r>
            <a:r>
              <a:rPr lang="ru-RU" sz="2800" b="0" i="0" u="none" baseline="0" dirty="0"/>
              <a:t> доступа </a:t>
            </a:r>
            <a:r>
              <a:rPr lang="ru-RU" sz="2800" dirty="0"/>
              <a:t>до </a:t>
            </a:r>
            <a:r>
              <a:rPr lang="ru-RU" sz="2800" dirty="0" err="1"/>
              <a:t>лінії</a:t>
            </a:r>
            <a:endParaRPr lang="ru-RU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895475"/>
            <a:ext cx="74295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2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800" b="0" i="0" u="none" baseline="0" dirty="0"/>
              <a:t>Тема 2.1.3:</a:t>
            </a:r>
            <a:br>
              <a:rPr lang="ru-RU" sz="2800" dirty="0"/>
            </a:br>
            <a:r>
              <a:rPr lang="ru-RU" sz="2800" dirty="0" err="1"/>
              <a:t>Конфігурація</a:t>
            </a:r>
            <a:r>
              <a:rPr lang="ru-RU" sz="2800" dirty="0"/>
              <a:t> </a:t>
            </a:r>
            <a:r>
              <a:rPr lang="ru-RU" sz="2800" dirty="0" err="1"/>
              <a:t>розширених</a:t>
            </a:r>
            <a:r>
              <a:rPr lang="ru-RU" sz="2800" dirty="0"/>
              <a:t> </a:t>
            </a:r>
            <a:r>
              <a:rPr lang="ru-RU" sz="2800" dirty="0" err="1"/>
              <a:t>функцій</a:t>
            </a:r>
            <a:r>
              <a:rPr lang="ru-RU" sz="2800" dirty="0"/>
              <a:t> </a:t>
            </a:r>
            <a:r>
              <a:rPr lang="ru-RU" sz="2800" dirty="0" err="1"/>
              <a:t>безпеки</a:t>
            </a:r>
            <a:r>
              <a:rPr lang="ru-RU" sz="2800" dirty="0"/>
              <a:t> для </a:t>
            </a:r>
            <a:r>
              <a:rPr lang="ru-RU" sz="2800" dirty="0" err="1"/>
              <a:t>віртуального</a:t>
            </a:r>
            <a:r>
              <a:rPr lang="ru-RU" sz="2800" dirty="0"/>
              <a:t> входу в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218156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Удосконалення</a:t>
            </a:r>
            <a:r>
              <a:rPr lang="ru-RU" sz="2800" dirty="0"/>
              <a:t> </a:t>
            </a:r>
            <a:r>
              <a:rPr lang="ru-RU" sz="2800" dirty="0" err="1"/>
              <a:t>процесу</a:t>
            </a:r>
            <a:r>
              <a:rPr lang="ru-RU" sz="2800" dirty="0"/>
              <a:t> входу в систему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0" y="1535111"/>
            <a:ext cx="4790123" cy="418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144780" y="1466088"/>
            <a:ext cx="3863340" cy="3136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 err="1"/>
              <a:t>Розширені</a:t>
            </a:r>
            <a:r>
              <a:rPr lang="ru-RU" sz="1600" dirty="0"/>
              <a:t> </a:t>
            </a:r>
            <a:r>
              <a:rPr lang="ru-RU" sz="1600" dirty="0" err="1"/>
              <a:t>можливості</a:t>
            </a:r>
            <a:r>
              <a:rPr lang="ru-RU" sz="1600" dirty="0"/>
              <a:t> </a:t>
            </a:r>
            <a:r>
              <a:rPr lang="ru-RU" sz="1600" dirty="0" err="1"/>
              <a:t>забезпечення</a:t>
            </a:r>
            <a:r>
              <a:rPr lang="ru-RU" sz="1600" dirty="0"/>
              <a:t> </a:t>
            </a:r>
            <a:r>
              <a:rPr lang="ru-RU" sz="1600" dirty="0" err="1"/>
              <a:t>безпеки</a:t>
            </a:r>
            <a:r>
              <a:rPr lang="ru-RU" sz="1600" dirty="0"/>
              <a:t> </a:t>
            </a:r>
            <a:r>
              <a:rPr lang="ru-RU" sz="1600" dirty="0" err="1"/>
              <a:t>віртуального</a:t>
            </a:r>
            <a:r>
              <a:rPr lang="ru-RU" sz="1600" dirty="0"/>
              <a:t> входу в систему:</a:t>
            </a:r>
          </a:p>
          <a:p>
            <a:r>
              <a:rPr lang="ru-RU" sz="1600" dirty="0"/>
              <a:t>Установка </a:t>
            </a:r>
            <a:r>
              <a:rPr lang="ru-RU" sz="1600" dirty="0" err="1"/>
              <a:t>затримки</a:t>
            </a:r>
            <a:r>
              <a:rPr lang="ru-RU" sz="1600" dirty="0"/>
              <a:t> </a:t>
            </a:r>
            <a:r>
              <a:rPr lang="ru-RU" sz="1600" dirty="0" err="1"/>
              <a:t>між</a:t>
            </a:r>
            <a:r>
              <a:rPr lang="ru-RU" sz="1600" dirty="0"/>
              <a:t> </a:t>
            </a:r>
            <a:r>
              <a:rPr lang="ru-RU" sz="1600" dirty="0" err="1"/>
              <a:t>послідовними</a:t>
            </a:r>
            <a:r>
              <a:rPr lang="ru-RU" sz="1600" dirty="0"/>
              <a:t> </a:t>
            </a:r>
            <a:r>
              <a:rPr lang="ru-RU" sz="1600" dirty="0" err="1"/>
              <a:t>спробами</a:t>
            </a:r>
            <a:r>
              <a:rPr lang="ru-RU" sz="1600" dirty="0"/>
              <a:t> входу</a:t>
            </a:r>
          </a:p>
          <a:p>
            <a:r>
              <a:rPr lang="ru-RU" sz="1600" dirty="0" err="1"/>
              <a:t>Блокування</a:t>
            </a:r>
            <a:r>
              <a:rPr lang="ru-RU" sz="1600" dirty="0"/>
              <a:t> входу в </a:t>
            </a:r>
            <a:r>
              <a:rPr lang="ru-RU" sz="1600" dirty="0" err="1"/>
              <a:t>разі</a:t>
            </a:r>
            <a:r>
              <a:rPr lang="ru-RU" sz="1600" dirty="0"/>
              <a:t>, </a:t>
            </a:r>
            <a:r>
              <a:rPr lang="ru-RU" sz="1600" dirty="0" err="1"/>
              <a:t>якщо</a:t>
            </a:r>
            <a:r>
              <a:rPr lang="ru-RU" sz="1600" dirty="0"/>
              <a:t> </a:t>
            </a:r>
            <a:r>
              <a:rPr lang="ru-RU" sz="1600" dirty="0" err="1"/>
              <a:t>виникла</a:t>
            </a:r>
            <a:r>
              <a:rPr lang="ru-RU" sz="1600" dirty="0"/>
              <a:t> </a:t>
            </a:r>
            <a:r>
              <a:rPr lang="ru-RU" sz="1600" dirty="0" err="1"/>
              <a:t>підозра</a:t>
            </a:r>
            <a:r>
              <a:rPr lang="ru-RU" sz="1600" dirty="0"/>
              <a:t> на </a:t>
            </a:r>
            <a:r>
              <a:rPr lang="ru-RU" sz="1600" dirty="0" err="1"/>
              <a:t>DoS</a:t>
            </a:r>
            <a:r>
              <a:rPr lang="ru-RU" sz="1600" dirty="0"/>
              <a:t>-атаку</a:t>
            </a:r>
          </a:p>
          <a:p>
            <a:r>
              <a:rPr lang="ru-RU" sz="1600" dirty="0" err="1"/>
              <a:t>Створення</a:t>
            </a:r>
            <a:r>
              <a:rPr lang="ru-RU" sz="1600" dirty="0"/>
              <a:t> </a:t>
            </a:r>
            <a:r>
              <a:rPr lang="ru-RU" sz="1600" dirty="0" err="1"/>
              <a:t>повідомлень</a:t>
            </a:r>
            <a:r>
              <a:rPr lang="ru-RU" sz="1600" dirty="0"/>
              <a:t> про </a:t>
            </a:r>
            <a:r>
              <a:rPr lang="ru-RU" sz="1600" dirty="0" err="1"/>
              <a:t>вхід</a:t>
            </a:r>
            <a:r>
              <a:rPr lang="ru-RU" sz="1600" dirty="0"/>
              <a:t> в систему для </a:t>
            </a:r>
            <a:r>
              <a:rPr lang="ru-RU" sz="1600" dirty="0" err="1"/>
              <a:t>відстеження</a:t>
            </a:r>
            <a:r>
              <a:rPr lang="ru-RU" sz="1600" dirty="0"/>
              <a:t> входу</a:t>
            </a:r>
            <a:endParaRPr lang="ru-RU" sz="16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186285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br>
              <a:rPr lang="ru-RU" sz="2800" dirty="0"/>
            </a:br>
            <a:r>
              <a:rPr lang="ru-RU" sz="2800" dirty="0" err="1"/>
              <a:t>Конфігуруванняя</a:t>
            </a:r>
            <a:r>
              <a:rPr lang="ru-RU" sz="2800" dirty="0"/>
              <a:t> </a:t>
            </a:r>
            <a:r>
              <a:rPr lang="ru-RU" sz="2800" dirty="0" err="1"/>
              <a:t>розширених</a:t>
            </a:r>
            <a:r>
              <a:rPr lang="ru-RU" sz="2800" dirty="0"/>
              <a:t> </a:t>
            </a:r>
            <a:r>
              <a:rPr lang="ru-RU" sz="2800" dirty="0" err="1"/>
              <a:t>функцій</a:t>
            </a:r>
            <a:r>
              <a:rPr lang="ru-RU" sz="2800" dirty="0"/>
              <a:t> входу в систему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60145"/>
            <a:ext cx="81153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6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Включення</a:t>
            </a:r>
            <a:r>
              <a:rPr lang="ru-RU" sz="2800" dirty="0"/>
              <a:t> </a:t>
            </a:r>
            <a:r>
              <a:rPr lang="ru-RU" sz="2800" dirty="0" err="1"/>
              <a:t>розширених</a:t>
            </a:r>
            <a:r>
              <a:rPr lang="ru-RU" sz="2800" dirty="0"/>
              <a:t> </a:t>
            </a:r>
            <a:r>
              <a:rPr lang="ru-RU" sz="2800" dirty="0" err="1"/>
              <a:t>функцій</a:t>
            </a:r>
            <a:r>
              <a:rPr lang="ru-RU" sz="2800" dirty="0"/>
              <a:t> входу в систему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8" y="1390123"/>
            <a:ext cx="7269479" cy="170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8" y="3806915"/>
            <a:ext cx="7166610" cy="1264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8" y="5757141"/>
            <a:ext cx="7188519" cy="43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280988" y="109080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 err="1"/>
              <a:t>Сінтаксіс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команди</a:t>
            </a:r>
            <a:r>
              <a:rPr lang="ru-RU" sz="1600" b="0" i="0" u="none" baseline="0" dirty="0"/>
              <a:t>: </a:t>
            </a:r>
            <a:r>
              <a:rPr lang="ru-RU" sz="16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ru-RU" sz="1600" b="1" i="0" u="non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block-for</a:t>
            </a:r>
            <a:endParaRPr lang="ru-RU" sz="1600" b="1" i="0" u="none" baseline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319088" y="346824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Приклад: </a:t>
            </a:r>
            <a:r>
              <a:rPr lang="ru-RU" sz="16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ru-RU" sz="1600" b="1" i="0" u="non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quiet-mode</a:t>
            </a:r>
            <a:r>
              <a:rPr lang="ru-RU" sz="1600" b="1" i="0" u="non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access-class</a:t>
            </a:r>
            <a:endParaRPr lang="ru-RU" sz="1600" b="1" i="0" u="none" baseline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334328" y="543801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Приклад: </a:t>
            </a:r>
            <a:r>
              <a:rPr lang="ru-RU" sz="16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ru-RU" sz="1600" b="1" i="0" u="non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endParaRPr lang="ru-RU" sz="1600" b="1" i="0" u="none" baseline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3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Регістрація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невдалих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попиток</a:t>
            </a:r>
            <a:r>
              <a:rPr lang="ru-RU" sz="2800" b="0" i="0" u="none" baseline="0" dirty="0"/>
              <a:t> входа</a:t>
            </a:r>
            <a:endParaRPr lang="ru-RU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8" y="1655445"/>
            <a:ext cx="74390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8" y="3267075"/>
            <a:ext cx="74295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441008" y="1353312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 err="1"/>
              <a:t>Створення</a:t>
            </a:r>
            <a:r>
              <a:rPr lang="ru-RU" sz="1600" dirty="0"/>
              <a:t> </a:t>
            </a:r>
            <a:r>
              <a:rPr lang="ru-RU" sz="1600" dirty="0" err="1"/>
              <a:t>Syslog-повідомлень</a:t>
            </a:r>
            <a:r>
              <a:rPr lang="ru-RU" sz="1600" dirty="0"/>
              <a:t> про </a:t>
            </a:r>
            <a:r>
              <a:rPr lang="ru-RU" sz="1600" dirty="0" err="1"/>
              <a:t>вхід</a:t>
            </a:r>
            <a:r>
              <a:rPr lang="ru-RU" sz="1600" dirty="0"/>
              <a:t> в систему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441008" y="297294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Приклад: </a:t>
            </a:r>
            <a:r>
              <a:rPr lang="ru-RU" sz="16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ru-RU" sz="1600" b="1" i="0" u="non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ru-RU" sz="1600" b="1" i="0" u="non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failures</a:t>
            </a:r>
            <a:endParaRPr lang="ru-RU" sz="1600" b="1" i="0" u="none" baseline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8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2.1.4:</a:t>
            </a:r>
            <a:br>
              <a:rPr lang="ru-RU" sz="2800" dirty="0"/>
            </a:br>
            <a:r>
              <a:rPr lang="ru-RU" sz="2800" b="0" i="0" u="none" baseline="0" dirty="0" err="1"/>
              <a:t>Конфігурування</a:t>
            </a:r>
            <a:r>
              <a:rPr lang="ru-RU" sz="2800" b="0" i="0" u="none" dirty="0"/>
              <a:t> </a:t>
            </a:r>
            <a:r>
              <a:rPr lang="ru-RU" sz="2800" b="0" i="0" u="none" baseline="0" dirty="0"/>
              <a:t>протокола SSH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3239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2.1.1:</a:t>
            </a:r>
            <a:br>
              <a:rPr lang="ru-RU" sz="2800" dirty="0"/>
            </a:br>
            <a:r>
              <a:rPr lang="ru-RU" sz="2800" dirty="0" err="1"/>
              <a:t>Захист</a:t>
            </a:r>
            <a:r>
              <a:rPr lang="ru-RU" sz="2800" dirty="0"/>
              <a:t> граничного маршрутизатора</a:t>
            </a:r>
          </a:p>
        </p:txBody>
      </p:sp>
    </p:spTree>
    <p:extLst>
      <p:ext uri="{BB962C8B-B14F-4D97-AF65-F5344CB8AC3E}">
        <p14:creationId xmlns:p14="http://schemas.microsoft.com/office/powerpoint/2010/main" val="149744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Кроки </a:t>
            </a:r>
            <a:r>
              <a:rPr lang="ru-RU" sz="2800" dirty="0"/>
              <a:t>для </a:t>
            </a:r>
            <a:r>
              <a:rPr lang="ru-RU" sz="2800" dirty="0" err="1"/>
              <a:t>налаштування</a:t>
            </a:r>
            <a:r>
              <a:rPr lang="ru-RU" sz="2800" b="0" i="0" u="none" baseline="0" dirty="0"/>
              <a:t> SSH</a:t>
            </a:r>
            <a:endParaRPr lang="ru-RU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125420" y="1125758"/>
            <a:ext cx="4214609" cy="2815063"/>
            <a:chOff x="441008" y="1125758"/>
            <a:chExt cx="4214609" cy="2815063"/>
          </a:xfrm>
        </p:grpSpPr>
        <p:sp>
          <p:nvSpPr>
            <p:cNvPr id="5" name="Text Placeholder 6"/>
            <p:cNvSpPr txBox="1">
              <a:spLocks/>
            </p:cNvSpPr>
            <p:nvPr/>
          </p:nvSpPr>
          <p:spPr>
            <a:xfrm>
              <a:off x="441009" y="1125758"/>
              <a:ext cx="421460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ru-RU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ru-RU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>
                <a:buNone/>
              </a:pPr>
              <a:r>
                <a:rPr lang="ru-RU" sz="1600" b="0" i="0" u="none" baseline="0" dirty="0"/>
                <a:t>Приклад </a:t>
              </a:r>
              <a:r>
                <a:rPr lang="ru-RU" sz="1600" b="0" i="0" u="none" baseline="0" dirty="0" err="1"/>
                <a:t>конфігурацхї</a:t>
              </a:r>
              <a:r>
                <a:rPr lang="ru-RU" sz="1600" b="0" i="0" u="none" baseline="0" dirty="0"/>
                <a:t> SSH</a:t>
              </a:r>
              <a:endParaRPr lang="ru-RU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08" y="1440390"/>
              <a:ext cx="4214608" cy="2500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4344158" y="2136866"/>
            <a:ext cx="4793769" cy="4219783"/>
            <a:chOff x="4344158" y="2136866"/>
            <a:chExt cx="4793769" cy="421978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4158" y="2427222"/>
              <a:ext cx="4793769" cy="3929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Placeholder 6"/>
            <p:cNvSpPr txBox="1">
              <a:spLocks/>
            </p:cNvSpPr>
            <p:nvPr/>
          </p:nvSpPr>
          <p:spPr>
            <a:xfrm>
              <a:off x="4344158" y="2136866"/>
              <a:ext cx="421460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ru-RU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ru-RU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>
                <a:buNone/>
              </a:pPr>
              <a:r>
                <a:rPr lang="ru-RU" sz="1600" b="0" i="0" u="none" baseline="0" dirty="0"/>
                <a:t>Приклад </a:t>
              </a:r>
              <a:r>
                <a:rPr lang="ru-RU" sz="1600" b="0" i="0" u="none" baseline="0" dirty="0" err="1"/>
                <a:t>перевірки</a:t>
              </a:r>
              <a:r>
                <a:rPr lang="ru-RU" sz="1600" b="0" i="0" u="none" baseline="0" dirty="0"/>
                <a:t> SSH</a:t>
              </a:r>
              <a:endParaRPr lang="ru-RU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45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Зміна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налаштування</a:t>
            </a:r>
            <a:r>
              <a:rPr lang="ru-RU" sz="2800" b="0" i="0" u="none" baseline="0" dirty="0"/>
              <a:t> SSH</a:t>
            </a:r>
            <a:endParaRPr lang="ru-RU" sz="2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4963"/>
            <a:ext cx="83820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95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240623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Підключення</a:t>
            </a:r>
            <a:r>
              <a:rPr lang="ru-RU" sz="2800" b="0" i="0" u="none" dirty="0"/>
              <a:t> до </a:t>
            </a:r>
            <a:r>
              <a:rPr lang="ru-RU" sz="2800" b="0" i="0" u="none" baseline="0" dirty="0"/>
              <a:t> маршрутизатора</a:t>
            </a:r>
            <a:r>
              <a:rPr lang="ru-RU" sz="2800" b="0" i="0" u="none" dirty="0"/>
              <a:t> з </a:t>
            </a:r>
            <a:r>
              <a:rPr lang="ru-RU" sz="2800" b="0" i="0" u="none" dirty="0" err="1"/>
              <a:t>включеним</a:t>
            </a:r>
            <a:r>
              <a:rPr lang="ru-RU" sz="2800" b="0" i="0" u="none" dirty="0"/>
              <a:t> </a:t>
            </a:r>
            <a:r>
              <a:rPr lang="ru-RU" sz="2800" b="0" i="0" u="none" baseline="0" dirty="0"/>
              <a:t>протоколом SSH</a:t>
            </a:r>
            <a:endParaRPr lang="ru-RU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/>
              <a:t>Два </a:t>
            </a:r>
            <a:r>
              <a:rPr lang="ru-RU" sz="1800" dirty="0" err="1"/>
              <a:t>способи</a:t>
            </a:r>
            <a:r>
              <a:rPr lang="ru-RU" sz="1800" dirty="0"/>
              <a:t> </a:t>
            </a:r>
            <a:r>
              <a:rPr lang="ru-RU" sz="1800" dirty="0" err="1"/>
              <a:t>підключення</a:t>
            </a:r>
            <a:r>
              <a:rPr lang="ru-RU" sz="1800" dirty="0"/>
              <a:t>:</a:t>
            </a:r>
            <a:endParaRPr lang="ru-RU" sz="1800" b="0" i="0" u="none" baseline="0" dirty="0"/>
          </a:p>
          <a:p>
            <a:r>
              <a:rPr lang="ru-RU" sz="1600" dirty="0" err="1"/>
              <a:t>Включення</a:t>
            </a:r>
            <a:r>
              <a:rPr lang="ru-RU" sz="1600" dirty="0"/>
              <a:t> </a:t>
            </a:r>
            <a:r>
              <a:rPr lang="en-US" sz="1600" dirty="0"/>
              <a:t>SSH </a:t>
            </a:r>
            <a:r>
              <a:rPr lang="ru-RU" sz="1600" dirty="0"/>
              <a:t>і </a:t>
            </a:r>
            <a:r>
              <a:rPr lang="ru-RU" sz="1600" dirty="0" err="1"/>
              <a:t>використання</a:t>
            </a:r>
            <a:r>
              <a:rPr lang="ru-RU" sz="1600" dirty="0"/>
              <a:t> маршрутизатора </a:t>
            </a:r>
            <a:r>
              <a:rPr lang="en-US" sz="1600" dirty="0"/>
              <a:t>Cisco </a:t>
            </a:r>
            <a:r>
              <a:rPr lang="ru-RU" sz="1600" dirty="0"/>
              <a:t>в </a:t>
            </a:r>
            <a:r>
              <a:rPr lang="ru-RU" sz="1600" dirty="0" err="1"/>
              <a:t>якості</a:t>
            </a:r>
            <a:r>
              <a:rPr lang="ru-RU" sz="1600" dirty="0"/>
              <a:t> </a:t>
            </a:r>
            <a:r>
              <a:rPr lang="en-US" sz="1600" dirty="0"/>
              <a:t>SSH-</a:t>
            </a:r>
            <a:r>
              <a:rPr lang="ru-RU" sz="1600" dirty="0"/>
              <a:t>сервера </a:t>
            </a:r>
            <a:r>
              <a:rPr lang="ru-RU" sz="1600" dirty="0" err="1"/>
              <a:t>або</a:t>
            </a:r>
            <a:r>
              <a:rPr lang="ru-RU" sz="1600" dirty="0"/>
              <a:t> </a:t>
            </a:r>
            <a:r>
              <a:rPr lang="en-US" sz="1600" dirty="0"/>
              <a:t>SSH-</a:t>
            </a:r>
            <a:r>
              <a:rPr lang="ru-RU" sz="1600" dirty="0" err="1"/>
              <a:t>клієнта</a:t>
            </a:r>
            <a:r>
              <a:rPr lang="ru-RU" sz="1600" dirty="0"/>
              <a:t>.</a:t>
            </a:r>
          </a:p>
          <a:p>
            <a:r>
              <a:rPr lang="ru-RU" sz="1600" dirty="0"/>
              <a:t>Як сервер, маршрутизатор </a:t>
            </a:r>
            <a:r>
              <a:rPr lang="ru-RU" sz="1600" dirty="0" err="1"/>
              <a:t>може</a:t>
            </a:r>
            <a:r>
              <a:rPr lang="ru-RU" sz="1600" dirty="0"/>
              <a:t> </a:t>
            </a:r>
            <a:r>
              <a:rPr lang="ru-RU" sz="1600" dirty="0" err="1"/>
              <a:t>приймати</a:t>
            </a:r>
            <a:r>
              <a:rPr lang="ru-RU" sz="1600" dirty="0"/>
              <a:t> </a:t>
            </a:r>
            <a:r>
              <a:rPr lang="ru-RU" sz="1600" dirty="0" err="1"/>
              <a:t>підключення</a:t>
            </a:r>
            <a:r>
              <a:rPr lang="ru-RU" sz="1600" dirty="0"/>
              <a:t> </a:t>
            </a:r>
            <a:r>
              <a:rPr lang="en-US" sz="1600" dirty="0"/>
              <a:t>SSH-</a:t>
            </a:r>
            <a:r>
              <a:rPr lang="ru-RU" sz="1600" dirty="0" err="1"/>
              <a:t>клієнта</a:t>
            </a:r>
            <a:r>
              <a:rPr lang="ru-RU" sz="1600" dirty="0"/>
              <a:t>.</a:t>
            </a:r>
          </a:p>
          <a:p>
            <a:r>
              <a:rPr lang="ru-RU" sz="1600" dirty="0"/>
              <a:t>Як </a:t>
            </a:r>
            <a:r>
              <a:rPr lang="ru-RU" sz="1600" dirty="0" err="1"/>
              <a:t>клієнт</a:t>
            </a:r>
            <a:r>
              <a:rPr lang="ru-RU" sz="1600" dirty="0"/>
              <a:t>, маршрутизатор </a:t>
            </a:r>
            <a:r>
              <a:rPr lang="ru-RU" sz="1600" dirty="0" err="1"/>
              <a:t>може</a:t>
            </a:r>
            <a:r>
              <a:rPr lang="ru-RU" sz="1600" dirty="0"/>
              <a:t> </a:t>
            </a:r>
            <a:r>
              <a:rPr lang="ru-RU" sz="1600" dirty="0" err="1"/>
              <a:t>підключатися</a:t>
            </a:r>
            <a:r>
              <a:rPr lang="ru-RU" sz="1600" dirty="0"/>
              <a:t> по протоколу </a:t>
            </a:r>
            <a:r>
              <a:rPr lang="en-US" sz="1600" dirty="0"/>
              <a:t>SSH </a:t>
            </a:r>
            <a:r>
              <a:rPr lang="ru-RU" sz="1600" dirty="0"/>
              <a:t>до </a:t>
            </a:r>
            <a:r>
              <a:rPr lang="ru-RU" sz="1600" dirty="0" err="1"/>
              <a:t>іншого</a:t>
            </a:r>
            <a:r>
              <a:rPr lang="ru-RU" sz="1600" dirty="0"/>
              <a:t> маршрутизатора з </a:t>
            </a:r>
            <a:r>
              <a:rPr lang="ru-RU" sz="1600" dirty="0" err="1"/>
              <a:t>увімкненим</a:t>
            </a:r>
            <a:r>
              <a:rPr lang="ru-RU" sz="1600" dirty="0"/>
              <a:t> протоколом </a:t>
            </a:r>
            <a:r>
              <a:rPr lang="en-US" sz="1600" dirty="0"/>
              <a:t>SSH.</a:t>
            </a:r>
          </a:p>
          <a:p>
            <a:r>
              <a:rPr lang="ru-RU" sz="1600" dirty="0" err="1"/>
              <a:t>Використання</a:t>
            </a:r>
            <a:r>
              <a:rPr lang="ru-RU" sz="1600" dirty="0"/>
              <a:t> </a:t>
            </a:r>
            <a:r>
              <a:rPr lang="en-US" sz="1600" dirty="0"/>
              <a:t>SSH-</a:t>
            </a:r>
            <a:r>
              <a:rPr lang="ru-RU" sz="1600" dirty="0" err="1"/>
              <a:t>клієнта</a:t>
            </a:r>
            <a:r>
              <a:rPr lang="ru-RU" sz="1600" dirty="0"/>
              <a:t>, </a:t>
            </a:r>
            <a:r>
              <a:rPr lang="ru-RU" sz="1600" dirty="0" err="1"/>
              <a:t>запущеного</a:t>
            </a:r>
            <a:r>
              <a:rPr lang="ru-RU" sz="1600" dirty="0"/>
              <a:t> на будь-</a:t>
            </a:r>
            <a:r>
              <a:rPr lang="ru-RU" sz="1600" dirty="0" err="1"/>
              <a:t>якому</a:t>
            </a:r>
            <a:r>
              <a:rPr lang="ru-RU" sz="1600" dirty="0"/>
              <a:t> </a:t>
            </a:r>
            <a:r>
              <a:rPr lang="ru-RU" sz="1600" dirty="0" err="1"/>
              <a:t>хості</a:t>
            </a:r>
            <a:r>
              <a:rPr lang="ru-RU" sz="1600" dirty="0"/>
              <a:t>, </a:t>
            </a:r>
            <a:r>
              <a:rPr lang="ru-RU" sz="1600" dirty="0" err="1"/>
              <a:t>наприклад</a:t>
            </a:r>
            <a:r>
              <a:rPr lang="ru-RU" sz="1600" dirty="0"/>
              <a:t> </a:t>
            </a:r>
            <a:r>
              <a:rPr lang="en-US" sz="1600" dirty="0" err="1"/>
              <a:t>PuTTY</a:t>
            </a:r>
            <a:r>
              <a:rPr lang="en-US" sz="1600" dirty="0"/>
              <a:t>, </a:t>
            </a:r>
            <a:r>
              <a:rPr lang="en-US" sz="1600" dirty="0" err="1"/>
              <a:t>OpenSSH</a:t>
            </a:r>
            <a:r>
              <a:rPr lang="en-US" sz="1600" dirty="0"/>
              <a:t> </a:t>
            </a:r>
            <a:r>
              <a:rPr lang="ru-RU" sz="1600" dirty="0" err="1"/>
              <a:t>або</a:t>
            </a:r>
            <a:r>
              <a:rPr lang="ru-RU" sz="1600" dirty="0"/>
              <a:t> </a:t>
            </a:r>
            <a:r>
              <a:rPr lang="en-US" sz="1600" dirty="0" err="1"/>
              <a:t>TeraTerm</a:t>
            </a:r>
            <a:r>
              <a:rPr lang="en-US" sz="1600" dirty="0"/>
              <a:t>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48083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11680"/>
            <a:ext cx="8774779" cy="1259868"/>
          </a:xfrm>
        </p:spPr>
        <p:txBody>
          <a:bodyPr/>
          <a:lstStyle/>
          <a:p>
            <a:pPr algn="l" rtl="0"/>
            <a:r>
              <a:rPr lang="ru-RU" sz="3600" b="0" i="0" u="none" baseline="0" dirty="0" err="1"/>
              <a:t>Розд</a:t>
            </a:r>
            <a:r>
              <a:rPr lang="uk-UA" sz="3600" b="0" i="0" u="none" baseline="0" dirty="0" err="1"/>
              <a:t>іл</a:t>
            </a:r>
            <a:r>
              <a:rPr lang="ru-RU" sz="3600" b="0" i="0" u="none" baseline="0" dirty="0"/>
              <a:t> 2.2:</a:t>
            </a:r>
            <a:br>
              <a:rPr lang="ru-RU" sz="3600" dirty="0"/>
            </a:br>
            <a:r>
              <a:rPr lang="ru-RU" sz="3600" dirty="0" err="1"/>
              <a:t>Призначення</a:t>
            </a:r>
            <a:r>
              <a:rPr lang="ru-RU" sz="3600" dirty="0"/>
              <a:t> </a:t>
            </a:r>
            <a:r>
              <a:rPr lang="ru-RU" sz="3600" dirty="0" err="1"/>
              <a:t>адміністративних</a:t>
            </a:r>
            <a:r>
              <a:rPr lang="ru-RU" sz="3600" dirty="0"/>
              <a:t> </a:t>
            </a:r>
            <a:r>
              <a:rPr lang="ru-RU" sz="3600" b="0" i="0" u="none" baseline="0" dirty="0"/>
              <a:t>ролей</a:t>
            </a:r>
            <a:endParaRPr lang="ru-RU" sz="36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50824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 err="1"/>
              <a:t>Вивчивши</a:t>
            </a:r>
            <a:r>
              <a:rPr lang="ru-RU" sz="1600" dirty="0"/>
              <a:t> </a:t>
            </a:r>
            <a:r>
              <a:rPr lang="ru-RU" sz="1600" dirty="0" err="1"/>
              <a:t>цей</a:t>
            </a:r>
            <a:r>
              <a:rPr lang="ru-RU" sz="1600" dirty="0"/>
              <a:t> </a:t>
            </a:r>
            <a:r>
              <a:rPr lang="ru-RU" sz="1600" dirty="0" err="1"/>
              <a:t>розділ</a:t>
            </a:r>
            <a:r>
              <a:rPr lang="ru-RU" sz="1600" dirty="0"/>
              <a:t>, </a:t>
            </a:r>
            <a:r>
              <a:rPr lang="ru-RU" sz="1600" dirty="0" err="1"/>
              <a:t>ви</a:t>
            </a:r>
            <a:r>
              <a:rPr lang="ru-RU" sz="1600" dirty="0"/>
              <a:t> </a:t>
            </a:r>
            <a:r>
              <a:rPr lang="ru-RU" sz="1600" dirty="0" err="1"/>
              <a:t>зможете</a:t>
            </a:r>
            <a:r>
              <a:rPr lang="ru-RU" sz="1600" dirty="0"/>
              <a:t>:</a:t>
            </a:r>
          </a:p>
          <a:p>
            <a:r>
              <a:rPr lang="ru-RU" sz="1600" dirty="0" err="1"/>
              <a:t>Конфігурувати</a:t>
            </a:r>
            <a:r>
              <a:rPr lang="ru-RU" sz="1600" dirty="0"/>
              <a:t> </a:t>
            </a:r>
            <a:r>
              <a:rPr lang="ru-RU" sz="1600" dirty="0" err="1"/>
              <a:t>рівні</a:t>
            </a:r>
            <a:r>
              <a:rPr lang="ru-RU" sz="1600" dirty="0"/>
              <a:t> </a:t>
            </a:r>
            <a:r>
              <a:rPr lang="ru-RU" sz="1600" dirty="0" err="1"/>
              <a:t>адміністративних</a:t>
            </a:r>
            <a:r>
              <a:rPr lang="ru-RU" sz="1600" dirty="0"/>
              <a:t> </a:t>
            </a:r>
            <a:r>
              <a:rPr lang="ru-RU" sz="1600" dirty="0" err="1"/>
              <a:t>привілеїв</a:t>
            </a:r>
            <a:r>
              <a:rPr lang="ru-RU" sz="1600" dirty="0"/>
              <a:t> для </a:t>
            </a:r>
            <a:r>
              <a:rPr lang="ru-RU" sz="1600" dirty="0" err="1"/>
              <a:t>управління</a:t>
            </a:r>
            <a:r>
              <a:rPr lang="ru-RU" sz="1600" dirty="0"/>
              <a:t> </a:t>
            </a:r>
            <a:r>
              <a:rPr lang="ru-RU" sz="1600" dirty="0" err="1"/>
              <a:t>доступністю</a:t>
            </a:r>
            <a:r>
              <a:rPr lang="ru-RU" sz="1600" dirty="0"/>
              <a:t> команд.</a:t>
            </a:r>
          </a:p>
          <a:p>
            <a:r>
              <a:rPr lang="ru-RU" sz="1600" dirty="0" err="1"/>
              <a:t>Конфігурувати</a:t>
            </a:r>
            <a:r>
              <a:rPr lang="ru-RU" sz="1600" dirty="0"/>
              <a:t> доступ CLI на </a:t>
            </a:r>
            <a:r>
              <a:rPr lang="ru-RU" sz="1600" dirty="0" err="1"/>
              <a:t>основі</a:t>
            </a:r>
            <a:r>
              <a:rPr lang="ru-RU" sz="1600" dirty="0"/>
              <a:t> ролей для </a:t>
            </a:r>
            <a:r>
              <a:rPr lang="ru-RU" sz="1600" dirty="0" err="1"/>
              <a:t>управління</a:t>
            </a:r>
            <a:r>
              <a:rPr lang="ru-RU" sz="1600" dirty="0"/>
              <a:t> </a:t>
            </a:r>
            <a:r>
              <a:rPr lang="ru-RU" sz="1600" dirty="0" err="1"/>
              <a:t>доступністю</a:t>
            </a:r>
            <a:r>
              <a:rPr lang="ru-RU" sz="1600" dirty="0"/>
              <a:t> команд.</a:t>
            </a:r>
          </a:p>
        </p:txBody>
      </p:sp>
    </p:spTree>
    <p:extLst>
      <p:ext uri="{BB962C8B-B14F-4D97-AF65-F5344CB8AC3E}">
        <p14:creationId xmlns:p14="http://schemas.microsoft.com/office/powerpoint/2010/main" val="19984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2.2.1:</a:t>
            </a:r>
            <a:br>
              <a:rPr lang="ru-RU" sz="2800" dirty="0"/>
            </a:br>
            <a:r>
              <a:rPr lang="ru-RU" sz="2800" b="0" i="0" u="none" baseline="0" dirty="0" err="1"/>
              <a:t>Налаштування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рівней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привілей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6710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Обмеження</a:t>
            </a:r>
            <a:r>
              <a:rPr lang="ru-RU" sz="2800" dirty="0"/>
              <a:t> </a:t>
            </a:r>
            <a:r>
              <a:rPr lang="ru-RU" sz="2800" dirty="0" err="1"/>
              <a:t>доступності</a:t>
            </a:r>
            <a:r>
              <a:rPr lang="ru-RU" sz="2800" dirty="0"/>
              <a:t> </a:t>
            </a:r>
            <a:r>
              <a:rPr lang="ru-RU" sz="2800" dirty="0" err="1"/>
              <a:t>команди</a:t>
            </a:r>
            <a:endParaRPr lang="ru-RU" sz="2800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71095" y="1059705"/>
            <a:ext cx="4223325" cy="2232660"/>
          </a:xfrm>
        </p:spPr>
        <p:txBody>
          <a:bodyPr/>
          <a:lstStyle/>
          <a:p>
            <a:pPr marL="0" indent="0" algn="l" rtl="0">
              <a:buNone/>
            </a:pPr>
            <a:r>
              <a:rPr lang="ru-RU" sz="1000" b="0" i="0" u="none" baseline="0" dirty="0" err="1"/>
              <a:t>Рівні</a:t>
            </a:r>
            <a:r>
              <a:rPr lang="ru-RU" sz="1000" b="0" i="0" u="none" baseline="0" dirty="0"/>
              <a:t>  доступа для команд:</a:t>
            </a:r>
          </a:p>
          <a:p>
            <a:pPr algn="l" rtl="0"/>
            <a:r>
              <a:rPr lang="ru-RU" sz="900" b="0" i="0" u="none" baseline="0" dirty="0" err="1"/>
              <a:t>Користувацький</a:t>
            </a:r>
            <a:r>
              <a:rPr lang="ru-RU" sz="900" b="0" i="0" u="none" baseline="0" dirty="0"/>
              <a:t> (</a:t>
            </a:r>
            <a:r>
              <a:rPr lang="ru-RU" sz="900" b="0" i="0" u="none" baseline="0" dirty="0" err="1"/>
              <a:t>рівень</a:t>
            </a:r>
            <a:r>
              <a:rPr lang="ru-RU" sz="900" b="0" i="0" u="none" baseline="0" dirty="0"/>
              <a:t> </a:t>
            </a:r>
            <a:r>
              <a:rPr lang="ru-RU" sz="900" b="0" i="0" u="none" baseline="0" dirty="0" err="1"/>
              <a:t>привілей</a:t>
            </a:r>
            <a:r>
              <a:rPr lang="ru-RU" sz="900" b="0" i="0" u="none" baseline="0" dirty="0"/>
              <a:t> 1)</a:t>
            </a:r>
          </a:p>
          <a:p>
            <a:pPr lvl="1"/>
            <a:r>
              <a:rPr lang="ru-RU" sz="800" dirty="0" err="1"/>
              <a:t>Найнижчий</a:t>
            </a:r>
            <a:r>
              <a:rPr lang="ru-RU" sz="800" dirty="0"/>
              <a:t> </a:t>
            </a:r>
            <a:r>
              <a:rPr lang="ru-RU" sz="800" dirty="0" err="1"/>
              <a:t>рівень</a:t>
            </a:r>
            <a:r>
              <a:rPr lang="ru-RU" sz="800" dirty="0"/>
              <a:t> </a:t>
            </a:r>
            <a:r>
              <a:rPr lang="ru-RU" sz="800" dirty="0" err="1"/>
              <a:t>привілеїв</a:t>
            </a:r>
            <a:r>
              <a:rPr lang="ru-RU" sz="800" dirty="0"/>
              <a:t> в </a:t>
            </a:r>
            <a:r>
              <a:rPr lang="ru-RU" sz="800" dirty="0" err="1"/>
              <a:t>призначеному</a:t>
            </a:r>
            <a:r>
              <a:rPr lang="ru-RU" sz="800" dirty="0"/>
              <a:t> для </a:t>
            </a:r>
            <a:r>
              <a:rPr lang="ru-RU" sz="800" dirty="0" err="1"/>
              <a:t>користувача</a:t>
            </a:r>
            <a:r>
              <a:rPr lang="ru-RU" sz="800" dirty="0"/>
              <a:t> </a:t>
            </a:r>
            <a:r>
              <a:rPr lang="ru-RU" sz="800" dirty="0" err="1"/>
              <a:t>режимі</a:t>
            </a:r>
            <a:endParaRPr lang="ru-RU" sz="800" dirty="0"/>
          </a:p>
          <a:p>
            <a:pPr lvl="1"/>
            <a:r>
              <a:rPr lang="ru-RU" sz="800" dirty="0"/>
              <a:t>На </a:t>
            </a:r>
            <a:r>
              <a:rPr lang="ru-RU" sz="800" dirty="0" err="1"/>
              <a:t>маршрутизаторі</a:t>
            </a:r>
            <a:r>
              <a:rPr lang="ru-RU" sz="800" dirty="0"/>
              <a:t> </a:t>
            </a:r>
            <a:r>
              <a:rPr lang="ru-RU" sz="800" dirty="0" err="1"/>
              <a:t>доступні</a:t>
            </a:r>
            <a:r>
              <a:rPr lang="ru-RU" sz="800" dirty="0"/>
              <a:t> </a:t>
            </a:r>
            <a:r>
              <a:rPr lang="ru-RU" sz="800" dirty="0" err="1"/>
              <a:t>тільки</a:t>
            </a:r>
            <a:r>
              <a:rPr lang="ru-RU" sz="800" dirty="0"/>
              <a:t> </a:t>
            </a:r>
            <a:r>
              <a:rPr lang="ru-RU" sz="800" dirty="0" err="1"/>
              <a:t>команди</a:t>
            </a:r>
            <a:r>
              <a:rPr lang="ru-RU" sz="800" dirty="0"/>
              <a:t> </a:t>
            </a:r>
            <a:r>
              <a:rPr lang="ru-RU" sz="800" dirty="0" err="1"/>
              <a:t>рівня</a:t>
            </a:r>
            <a:r>
              <a:rPr lang="ru-RU" sz="800" dirty="0"/>
              <a:t> </a:t>
            </a:r>
            <a:r>
              <a:rPr lang="ru-RU" sz="800" dirty="0" err="1"/>
              <a:t>користувача</a:t>
            </a:r>
            <a:r>
              <a:rPr lang="ru-RU" sz="800" dirty="0"/>
              <a:t> в </a:t>
            </a:r>
            <a:r>
              <a:rPr lang="ru-RU" sz="800" dirty="0" err="1"/>
              <a:t>запрошенні</a:t>
            </a:r>
            <a:r>
              <a:rPr lang="ru-RU" sz="800" dirty="0"/>
              <a:t> командного рядка </a:t>
            </a:r>
            <a:r>
              <a:rPr lang="ru-RU" sz="800" dirty="0" err="1"/>
              <a:t>router</a:t>
            </a:r>
            <a:r>
              <a:rPr lang="ru-RU" sz="800" dirty="0"/>
              <a:t>&gt;</a:t>
            </a:r>
          </a:p>
          <a:p>
            <a:r>
              <a:rPr lang="ru-RU" sz="900" dirty="0" err="1"/>
              <a:t>Привілейований</a:t>
            </a:r>
            <a:r>
              <a:rPr lang="ru-RU" sz="900" dirty="0"/>
              <a:t> режим (</a:t>
            </a:r>
            <a:r>
              <a:rPr lang="ru-RU" sz="900" dirty="0" err="1"/>
              <a:t>рівень</a:t>
            </a:r>
            <a:r>
              <a:rPr lang="ru-RU" sz="900" dirty="0"/>
              <a:t> </a:t>
            </a:r>
            <a:r>
              <a:rPr lang="ru-RU" sz="900" dirty="0" err="1"/>
              <a:t>привілеїв</a:t>
            </a:r>
            <a:r>
              <a:rPr lang="ru-RU" sz="900" dirty="0"/>
              <a:t> 15)</a:t>
            </a:r>
          </a:p>
          <a:p>
            <a:pPr lvl="1"/>
            <a:r>
              <a:rPr lang="ru-RU" sz="800" dirty="0" err="1"/>
              <a:t>Всі</a:t>
            </a:r>
            <a:r>
              <a:rPr lang="ru-RU" sz="800" dirty="0"/>
              <a:t> </a:t>
            </a:r>
            <a:r>
              <a:rPr lang="ru-RU" sz="800" dirty="0" err="1"/>
              <a:t>команди</a:t>
            </a:r>
            <a:r>
              <a:rPr lang="ru-RU" sz="800" dirty="0"/>
              <a:t> </a:t>
            </a:r>
            <a:r>
              <a:rPr lang="ru-RU" sz="800" dirty="0" err="1"/>
              <a:t>рівня</a:t>
            </a:r>
            <a:r>
              <a:rPr lang="ru-RU" sz="800" dirty="0"/>
              <a:t> </a:t>
            </a:r>
            <a:r>
              <a:rPr lang="ru-RU" sz="800" dirty="0" err="1"/>
              <a:t>enable</a:t>
            </a:r>
            <a:r>
              <a:rPr lang="ru-RU" sz="800" dirty="0"/>
              <a:t> в </a:t>
            </a:r>
            <a:r>
              <a:rPr lang="ru-RU" sz="800" dirty="0" err="1"/>
              <a:t>запрошенні</a:t>
            </a:r>
            <a:r>
              <a:rPr lang="ru-RU" sz="800" dirty="0"/>
              <a:t> командного рядка </a:t>
            </a:r>
            <a:r>
              <a:rPr lang="ru-RU" sz="800" dirty="0" err="1"/>
              <a:t>router</a:t>
            </a:r>
            <a:r>
              <a:rPr lang="ru-RU" sz="800" dirty="0"/>
              <a:t> #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6" y="3726354"/>
            <a:ext cx="7170417" cy="6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84331" y="1059705"/>
            <a:ext cx="4341949" cy="20618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000" dirty="0" err="1"/>
              <a:t>Рівні</a:t>
            </a:r>
            <a:r>
              <a:rPr lang="ru-RU" sz="1000" dirty="0"/>
              <a:t> </a:t>
            </a:r>
            <a:r>
              <a:rPr lang="ru-RU" sz="1000" dirty="0" err="1"/>
              <a:t>привілеїв</a:t>
            </a:r>
            <a:r>
              <a:rPr lang="ru-RU" sz="1000" dirty="0"/>
              <a:t>:</a:t>
            </a:r>
            <a:endParaRPr lang="ru-RU" sz="1000" b="0" i="0" u="none" baseline="0" dirty="0"/>
          </a:p>
          <a:p>
            <a:r>
              <a:rPr lang="ru-RU" sz="900" dirty="0" err="1"/>
              <a:t>Рівень</a:t>
            </a:r>
            <a:r>
              <a:rPr lang="ru-RU" sz="900" dirty="0"/>
              <a:t> 0: </a:t>
            </a:r>
            <a:r>
              <a:rPr lang="ru-RU" sz="900" dirty="0" err="1"/>
              <a:t>зумовлений</a:t>
            </a:r>
            <a:r>
              <a:rPr lang="ru-RU" sz="900" dirty="0"/>
              <a:t> для доступу на </a:t>
            </a:r>
            <a:r>
              <a:rPr lang="ru-RU" sz="900" dirty="0" err="1"/>
              <a:t>рівні</a:t>
            </a:r>
            <a:r>
              <a:rPr lang="ru-RU" sz="900" dirty="0"/>
              <a:t> </a:t>
            </a:r>
            <a:r>
              <a:rPr lang="ru-RU" sz="900" dirty="0" err="1"/>
              <a:t>користувача</a:t>
            </a:r>
            <a:r>
              <a:rPr lang="ru-RU" sz="900" dirty="0"/>
              <a:t>.</a:t>
            </a:r>
          </a:p>
          <a:p>
            <a:r>
              <a:rPr lang="ru-RU" sz="900" dirty="0" err="1"/>
              <a:t>Рівень</a:t>
            </a:r>
            <a:r>
              <a:rPr lang="ru-RU" sz="900" dirty="0"/>
              <a:t> 1: </a:t>
            </a:r>
            <a:r>
              <a:rPr lang="ru-RU" sz="900" dirty="0" err="1"/>
              <a:t>рівень</a:t>
            </a:r>
            <a:r>
              <a:rPr lang="ru-RU" sz="900" dirty="0"/>
              <a:t> за </a:t>
            </a:r>
            <a:r>
              <a:rPr lang="ru-RU" sz="900" dirty="0" err="1"/>
              <a:t>замовчуванням</a:t>
            </a:r>
            <a:r>
              <a:rPr lang="ru-RU" sz="900" dirty="0"/>
              <a:t> для входу в систему з командного рядка маршрутизатора.</a:t>
            </a:r>
          </a:p>
          <a:p>
            <a:r>
              <a:rPr lang="ru-RU" sz="900" dirty="0" err="1"/>
              <a:t>Рівні</a:t>
            </a:r>
            <a:r>
              <a:rPr lang="ru-RU" sz="900" dirty="0"/>
              <a:t> 2-14: </a:t>
            </a:r>
            <a:r>
              <a:rPr lang="ru-RU" sz="900" dirty="0" err="1"/>
              <a:t>можна</a:t>
            </a:r>
            <a:r>
              <a:rPr lang="ru-RU" sz="900" dirty="0"/>
              <a:t> </a:t>
            </a:r>
            <a:r>
              <a:rPr lang="ru-RU" sz="900" dirty="0" err="1"/>
              <a:t>налаштовувати</a:t>
            </a:r>
            <a:r>
              <a:rPr lang="ru-RU" sz="900" dirty="0"/>
              <a:t> для </a:t>
            </a:r>
            <a:r>
              <a:rPr lang="ru-RU" sz="900" dirty="0" err="1"/>
              <a:t>привілеїв</a:t>
            </a:r>
            <a:r>
              <a:rPr lang="ru-RU" sz="900" dirty="0"/>
              <a:t> на </a:t>
            </a:r>
            <a:r>
              <a:rPr lang="ru-RU" sz="900" dirty="0" err="1"/>
              <a:t>рівні</a:t>
            </a:r>
            <a:r>
              <a:rPr lang="ru-RU" sz="900" dirty="0"/>
              <a:t> </a:t>
            </a:r>
            <a:r>
              <a:rPr lang="ru-RU" sz="900" dirty="0" err="1"/>
              <a:t>користувача</a:t>
            </a:r>
            <a:r>
              <a:rPr lang="ru-RU" sz="900" dirty="0"/>
              <a:t>.</a:t>
            </a:r>
          </a:p>
          <a:p>
            <a:r>
              <a:rPr lang="ru-RU" sz="900" dirty="0" err="1"/>
              <a:t>Рівень</a:t>
            </a:r>
            <a:r>
              <a:rPr lang="ru-RU" sz="900" dirty="0"/>
              <a:t> 15: </a:t>
            </a:r>
            <a:r>
              <a:rPr lang="ru-RU" sz="900" dirty="0" err="1"/>
              <a:t>зарезервований</a:t>
            </a:r>
            <a:r>
              <a:rPr lang="ru-RU" sz="900" dirty="0"/>
              <a:t> для </a:t>
            </a:r>
            <a:r>
              <a:rPr lang="ru-RU" sz="900" dirty="0" err="1"/>
              <a:t>привілеїв</a:t>
            </a:r>
            <a:r>
              <a:rPr lang="ru-RU" sz="900" dirty="0"/>
              <a:t> в </a:t>
            </a:r>
            <a:r>
              <a:rPr lang="ru-RU" sz="900" dirty="0" err="1"/>
              <a:t>режимі</a:t>
            </a:r>
            <a:r>
              <a:rPr lang="ru-RU" sz="900" dirty="0"/>
              <a:t> </a:t>
            </a:r>
            <a:r>
              <a:rPr lang="ru-RU" sz="900" dirty="0" err="1"/>
              <a:t>enable</a:t>
            </a:r>
            <a:r>
              <a:rPr lang="ru-RU" sz="900" dirty="0"/>
              <a:t> (команда </a:t>
            </a:r>
            <a:r>
              <a:rPr lang="ru-RU" sz="900" dirty="0" err="1"/>
              <a:t>enable</a:t>
            </a:r>
            <a:r>
              <a:rPr lang="ru-RU" sz="900" dirty="0"/>
              <a:t>).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352858" y="1059705"/>
            <a:ext cx="0" cy="2061867"/>
          </a:xfrm>
          <a:prstGeom prst="line">
            <a:avLst/>
          </a:prstGeom>
          <a:ln w="190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 Placeholder 6"/>
          <p:cNvSpPr txBox="1">
            <a:spLocks/>
          </p:cNvSpPr>
          <p:nvPr/>
        </p:nvSpPr>
        <p:spPr>
          <a:xfrm>
            <a:off x="528636" y="3403539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Синтаксис </a:t>
            </a:r>
            <a:r>
              <a:rPr lang="ru-RU" sz="1600" b="0" i="0" u="none" baseline="0" dirty="0" err="1"/>
              <a:t>команди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налаштування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рівня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привілей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65760" y="3191728"/>
            <a:ext cx="8328660" cy="15240"/>
          </a:xfrm>
          <a:prstGeom prst="line">
            <a:avLst/>
          </a:prstGeom>
          <a:ln w="190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6" y="4368229"/>
            <a:ext cx="7112250" cy="191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2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218855"/>
            <a:ext cx="909209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Конфігурація</a:t>
            </a:r>
            <a:r>
              <a:rPr lang="ru-RU" sz="2800" dirty="0"/>
              <a:t> і </a:t>
            </a:r>
            <a:r>
              <a:rPr lang="ru-RU" sz="2800" dirty="0" err="1"/>
              <a:t>присвоєння</a:t>
            </a:r>
            <a:r>
              <a:rPr lang="ru-RU" sz="2800" dirty="0"/>
              <a:t> </a:t>
            </a:r>
            <a:r>
              <a:rPr lang="ru-RU" sz="2800" dirty="0" err="1"/>
              <a:t>рівнів</a:t>
            </a:r>
            <a:r>
              <a:rPr lang="ru-RU" sz="2800" dirty="0"/>
              <a:t> </a:t>
            </a:r>
            <a:r>
              <a:rPr lang="ru-RU" sz="2800" dirty="0" err="1"/>
              <a:t>привілеїв</a:t>
            </a:r>
            <a:endParaRPr lang="ru-RU" sz="2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728788"/>
            <a:ext cx="83248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5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Обмеження</a:t>
            </a:r>
            <a:r>
              <a:rPr lang="ru-RU" sz="2800" dirty="0"/>
              <a:t> </a:t>
            </a:r>
            <a:r>
              <a:rPr lang="ru-RU" sz="2800" dirty="0" err="1"/>
              <a:t>рівнів</a:t>
            </a:r>
            <a:r>
              <a:rPr lang="ru-RU" sz="2800" dirty="0"/>
              <a:t> </a:t>
            </a:r>
            <a:r>
              <a:rPr lang="ru-RU" sz="2800" dirty="0" err="1"/>
              <a:t>привілеїв</a:t>
            </a:r>
            <a:endParaRPr lang="ru-RU" sz="28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7604760" cy="4965192"/>
          </a:xfrm>
        </p:spPr>
        <p:txBody>
          <a:bodyPr/>
          <a:lstStyle/>
          <a:p>
            <a:r>
              <a:rPr lang="ru-RU" sz="1600" dirty="0"/>
              <a:t>Не </a:t>
            </a:r>
            <a:r>
              <a:rPr lang="ru-RU" sz="1600" dirty="0" err="1"/>
              <a:t>забезпечується</a:t>
            </a:r>
            <a:r>
              <a:rPr lang="ru-RU" sz="1600" dirty="0"/>
              <a:t> </a:t>
            </a:r>
            <a:r>
              <a:rPr lang="ru-RU" sz="1600" dirty="0" err="1"/>
              <a:t>управління</a:t>
            </a:r>
            <a:r>
              <a:rPr lang="ru-RU" sz="1600" dirty="0"/>
              <a:t> доступом до </a:t>
            </a:r>
            <a:r>
              <a:rPr lang="ru-RU" sz="1600" dirty="0" err="1"/>
              <a:t>певних</a:t>
            </a:r>
            <a:r>
              <a:rPr lang="ru-RU" sz="1600" dirty="0"/>
              <a:t> </a:t>
            </a:r>
            <a:r>
              <a:rPr lang="ru-RU" sz="1600" dirty="0" err="1"/>
              <a:t>інтерфейсів</a:t>
            </a:r>
            <a:r>
              <a:rPr lang="ru-RU" sz="1600" dirty="0"/>
              <a:t>, </a:t>
            </a:r>
            <a:r>
              <a:rPr lang="ru-RU" sz="1600" dirty="0" err="1"/>
              <a:t>портів</a:t>
            </a:r>
            <a:r>
              <a:rPr lang="ru-RU" sz="1600" dirty="0"/>
              <a:t>, </a:t>
            </a:r>
            <a:r>
              <a:rPr lang="ru-RU" sz="1600" dirty="0" err="1"/>
              <a:t>логічним</a:t>
            </a:r>
            <a:r>
              <a:rPr lang="ru-RU" sz="1600" dirty="0"/>
              <a:t> </a:t>
            </a:r>
            <a:r>
              <a:rPr lang="ru-RU" sz="1600" dirty="0" err="1"/>
              <a:t>інтерфейсу</a:t>
            </a:r>
            <a:r>
              <a:rPr lang="ru-RU" sz="1600" dirty="0"/>
              <a:t> і </a:t>
            </a:r>
            <a:r>
              <a:rPr lang="ru-RU" sz="1600" dirty="0" err="1"/>
              <a:t>слотів</a:t>
            </a:r>
            <a:r>
              <a:rPr lang="ru-RU" sz="1600" dirty="0"/>
              <a:t> на </a:t>
            </a:r>
            <a:r>
              <a:rPr lang="ru-RU" sz="1600" dirty="0" err="1"/>
              <a:t>маршрутизаторі</a:t>
            </a:r>
            <a:r>
              <a:rPr lang="ru-RU" sz="1600" dirty="0"/>
              <a:t>.</a:t>
            </a:r>
          </a:p>
          <a:p>
            <a:r>
              <a:rPr lang="ru-RU" sz="1600" dirty="0" err="1"/>
              <a:t>Команди</a:t>
            </a:r>
            <a:r>
              <a:rPr lang="ru-RU" sz="1600" dirty="0"/>
              <a:t>, </a:t>
            </a:r>
            <a:r>
              <a:rPr lang="ru-RU" sz="1600" dirty="0" err="1"/>
              <a:t>доступні</a:t>
            </a:r>
            <a:r>
              <a:rPr lang="ru-RU" sz="1600" dirty="0"/>
              <a:t> на </a:t>
            </a:r>
            <a:r>
              <a:rPr lang="ru-RU" sz="1600" dirty="0" err="1"/>
              <a:t>нижніх</a:t>
            </a:r>
            <a:r>
              <a:rPr lang="ru-RU" sz="1600" dirty="0"/>
              <a:t> </a:t>
            </a:r>
            <a:r>
              <a:rPr lang="ru-RU" sz="1600" dirty="0" err="1"/>
              <a:t>рівнях</a:t>
            </a:r>
            <a:r>
              <a:rPr lang="ru-RU" sz="1600" dirty="0"/>
              <a:t> </a:t>
            </a:r>
            <a:r>
              <a:rPr lang="ru-RU" sz="1600" dirty="0" err="1"/>
              <a:t>привілеїв</a:t>
            </a:r>
            <a:r>
              <a:rPr lang="ru-RU" sz="1600" dirty="0"/>
              <a:t>, </a:t>
            </a:r>
            <a:r>
              <a:rPr lang="ru-RU" sz="1600" dirty="0" err="1"/>
              <a:t>завжди</a:t>
            </a:r>
            <a:r>
              <a:rPr lang="ru-RU" sz="1600" dirty="0"/>
              <a:t> </a:t>
            </a:r>
            <a:r>
              <a:rPr lang="ru-RU" sz="1600" dirty="0" err="1"/>
              <a:t>доступні</a:t>
            </a:r>
            <a:r>
              <a:rPr lang="ru-RU" sz="1600" dirty="0"/>
              <a:t> на </a:t>
            </a:r>
            <a:r>
              <a:rPr lang="ru-RU" sz="1600" dirty="0" err="1"/>
              <a:t>більш</a:t>
            </a:r>
            <a:r>
              <a:rPr lang="ru-RU" sz="1600" dirty="0"/>
              <a:t> </a:t>
            </a:r>
            <a:r>
              <a:rPr lang="ru-RU" sz="1600" dirty="0" err="1"/>
              <a:t>високих</a:t>
            </a:r>
            <a:r>
              <a:rPr lang="ru-RU" sz="1600" dirty="0"/>
              <a:t> </a:t>
            </a:r>
            <a:r>
              <a:rPr lang="ru-RU" sz="1600" dirty="0" err="1"/>
              <a:t>рівнях</a:t>
            </a:r>
            <a:r>
              <a:rPr lang="ru-RU" sz="1600" dirty="0"/>
              <a:t>.</a:t>
            </a:r>
          </a:p>
          <a:p>
            <a:r>
              <a:rPr lang="ru-RU" sz="1600" dirty="0" err="1"/>
              <a:t>Команди</a:t>
            </a:r>
            <a:r>
              <a:rPr lang="ru-RU" sz="1600" dirty="0"/>
              <a:t>, для </a:t>
            </a:r>
            <a:r>
              <a:rPr lang="ru-RU" sz="1600" dirty="0" err="1"/>
              <a:t>яких</a:t>
            </a:r>
            <a:r>
              <a:rPr lang="ru-RU" sz="1600" dirty="0"/>
              <a:t> </a:t>
            </a:r>
            <a:r>
              <a:rPr lang="ru-RU" sz="1600" dirty="0" err="1"/>
              <a:t>спеціально</a:t>
            </a:r>
            <a:r>
              <a:rPr lang="ru-RU" sz="1600" dirty="0"/>
              <a:t> заданий </a:t>
            </a:r>
            <a:r>
              <a:rPr lang="ru-RU" sz="1600" dirty="0" err="1"/>
              <a:t>вищий</a:t>
            </a:r>
            <a:r>
              <a:rPr lang="ru-RU" sz="1600" dirty="0"/>
              <a:t> </a:t>
            </a:r>
            <a:r>
              <a:rPr lang="ru-RU" sz="1600" dirty="0" err="1"/>
              <a:t>рівень</a:t>
            </a:r>
            <a:r>
              <a:rPr lang="ru-RU" sz="1600" dirty="0"/>
              <a:t> </a:t>
            </a:r>
            <a:r>
              <a:rPr lang="ru-RU" sz="1600" dirty="0" err="1"/>
              <a:t>привілеїв</a:t>
            </a:r>
            <a:r>
              <a:rPr lang="ru-RU" sz="1600" dirty="0"/>
              <a:t>, не </a:t>
            </a:r>
            <a:r>
              <a:rPr lang="ru-RU" sz="1600" dirty="0" err="1"/>
              <a:t>доступні</a:t>
            </a:r>
            <a:r>
              <a:rPr lang="ru-RU" sz="1600" dirty="0"/>
              <a:t> для </a:t>
            </a:r>
            <a:r>
              <a:rPr lang="ru-RU" sz="1600" dirty="0" err="1"/>
              <a:t>користувачів</a:t>
            </a:r>
            <a:r>
              <a:rPr lang="ru-RU" sz="1600" dirty="0"/>
              <a:t> з </a:t>
            </a:r>
            <a:r>
              <a:rPr lang="ru-RU" sz="1600" dirty="0" err="1"/>
              <a:t>більш</a:t>
            </a:r>
            <a:r>
              <a:rPr lang="ru-RU" sz="1600" dirty="0"/>
              <a:t> </a:t>
            </a:r>
            <a:r>
              <a:rPr lang="ru-RU" sz="1600" dirty="0" err="1"/>
              <a:t>низькими</a:t>
            </a:r>
            <a:r>
              <a:rPr lang="ru-RU" sz="1600" dirty="0"/>
              <a:t> </a:t>
            </a:r>
            <a:r>
              <a:rPr lang="ru-RU" sz="1600" dirty="0" err="1"/>
              <a:t>привілеями</a:t>
            </a:r>
            <a:r>
              <a:rPr lang="ru-RU" sz="1600" dirty="0"/>
              <a:t>.</a:t>
            </a:r>
          </a:p>
          <a:p>
            <a:r>
              <a:rPr lang="ru-RU" sz="1600" dirty="0" err="1"/>
              <a:t>Призначення</a:t>
            </a:r>
            <a:r>
              <a:rPr lang="ru-RU" sz="1600" dirty="0"/>
              <a:t> </a:t>
            </a:r>
            <a:r>
              <a:rPr lang="ru-RU" sz="1600" dirty="0" err="1"/>
              <a:t>команди</a:t>
            </a:r>
            <a:r>
              <a:rPr lang="ru-RU" sz="1600" dirty="0"/>
              <a:t> з </a:t>
            </a:r>
            <a:r>
              <a:rPr lang="ru-RU" sz="1600" dirty="0" err="1"/>
              <a:t>кількома</a:t>
            </a:r>
            <a:r>
              <a:rPr lang="ru-RU" sz="1600" dirty="0"/>
              <a:t> </a:t>
            </a:r>
            <a:r>
              <a:rPr lang="ru-RU" sz="1600" dirty="0" err="1"/>
              <a:t>ключовими</a:t>
            </a:r>
            <a:r>
              <a:rPr lang="ru-RU" sz="1600" dirty="0"/>
              <a:t> словами </a:t>
            </a:r>
            <a:r>
              <a:rPr lang="ru-RU" sz="1600" dirty="0" err="1"/>
              <a:t>відкриває</a:t>
            </a:r>
            <a:r>
              <a:rPr lang="ru-RU" sz="1600" dirty="0"/>
              <a:t> доступ до </a:t>
            </a:r>
            <a:r>
              <a:rPr lang="ru-RU" sz="1600" dirty="0" err="1"/>
              <a:t>всіх</a:t>
            </a:r>
            <a:r>
              <a:rPr lang="ru-RU" sz="1600" dirty="0"/>
              <a:t> команд, </a:t>
            </a:r>
            <a:r>
              <a:rPr lang="ru-RU" sz="1600" dirty="0" err="1"/>
              <a:t>які</a:t>
            </a:r>
            <a:r>
              <a:rPr lang="ru-RU" sz="1600" dirty="0"/>
              <a:t> </a:t>
            </a:r>
            <a:r>
              <a:rPr lang="ru-RU" sz="1600" dirty="0" err="1"/>
              <a:t>використовують</a:t>
            </a:r>
            <a:r>
              <a:rPr lang="ru-RU" sz="1600" dirty="0"/>
              <a:t> </a:t>
            </a:r>
            <a:r>
              <a:rPr lang="ru-RU" sz="1600" dirty="0" err="1"/>
              <a:t>ці</a:t>
            </a:r>
            <a:r>
              <a:rPr lang="ru-RU" sz="1600" dirty="0"/>
              <a:t> </a:t>
            </a:r>
            <a:r>
              <a:rPr lang="ru-RU" sz="1600" dirty="0" err="1"/>
              <a:t>ключові</a:t>
            </a:r>
            <a:r>
              <a:rPr lang="ru-RU" sz="1600" dirty="0"/>
              <a:t> слова.</a:t>
            </a:r>
          </a:p>
        </p:txBody>
      </p:sp>
    </p:spTree>
    <p:extLst>
      <p:ext uri="{BB962C8B-B14F-4D97-AF65-F5344CB8AC3E}">
        <p14:creationId xmlns:p14="http://schemas.microsoft.com/office/powerpoint/2010/main" val="229586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2.2.2:</a:t>
            </a:r>
            <a:br>
              <a:rPr lang="ru-RU" sz="2800" dirty="0"/>
            </a:br>
            <a:r>
              <a:rPr lang="ru-RU" sz="2800" b="0" i="0" u="none" baseline="0" dirty="0" err="1"/>
              <a:t>Налаштування</a:t>
            </a:r>
            <a:r>
              <a:rPr lang="ru-RU" sz="2800" b="0" i="0" u="none" baseline="0" dirty="0"/>
              <a:t> CLI на </a:t>
            </a:r>
            <a:r>
              <a:rPr lang="ru-RU" sz="2800" b="0" i="0" u="none" baseline="0" dirty="0" err="1"/>
              <a:t>основі</a:t>
            </a:r>
            <a:r>
              <a:rPr lang="ru-RU" sz="2800" b="0" i="0" u="none" dirty="0"/>
              <a:t> </a:t>
            </a:r>
            <a:r>
              <a:rPr lang="ru-RU" sz="2800" b="0" i="0" u="none" baseline="0" dirty="0"/>
              <a:t>ролей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2228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Доступ до CLI на </a:t>
            </a:r>
            <a:r>
              <a:rPr lang="ru-RU" sz="2800" b="0" i="0" u="none" baseline="0" dirty="0" err="1"/>
              <a:t>основі</a:t>
            </a:r>
            <a:r>
              <a:rPr lang="ru-RU" sz="2800" b="0" i="0" u="none" baseline="0" dirty="0"/>
              <a:t> ролей</a:t>
            </a:r>
            <a:endParaRPr lang="ru-RU" sz="28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7604760" cy="4965192"/>
          </a:xfrm>
        </p:spPr>
        <p:txBody>
          <a:bodyPr/>
          <a:lstStyle/>
          <a:p>
            <a:pPr marL="0" indent="0" algn="l" rtl="0">
              <a:buNone/>
            </a:pPr>
            <a:r>
              <a:rPr lang="ru-RU" sz="1800" b="0" i="0" u="none" baseline="0" dirty="0" err="1"/>
              <a:t>Наприклад</a:t>
            </a:r>
            <a:r>
              <a:rPr lang="ru-RU" sz="1800" b="0" i="0" u="none" baseline="0" dirty="0"/>
              <a:t>:</a:t>
            </a:r>
          </a:p>
          <a:p>
            <a:pPr algn="l" rtl="0"/>
            <a:r>
              <a:rPr lang="ru-RU" sz="1600" b="0" i="0" u="none" baseline="0" dirty="0" err="1"/>
              <a:t>Повноваження</a:t>
            </a:r>
            <a:r>
              <a:rPr lang="ru-RU" sz="1600" b="0" i="0" u="none" baseline="0" dirty="0"/>
              <a:t> оператора по </a:t>
            </a:r>
            <a:r>
              <a:rPr lang="ru-RU" sz="1600" b="0" i="0" u="none" baseline="0" dirty="0" err="1"/>
              <a:t>безпеці</a:t>
            </a:r>
            <a:endParaRPr lang="ru-RU" sz="1600" b="0" i="0" u="none" baseline="0" dirty="0"/>
          </a:p>
          <a:p>
            <a:pPr lvl="1" algn="l" rtl="0"/>
            <a:r>
              <a:rPr lang="ru-RU" sz="1200" b="0" i="0" u="none" baseline="0" dirty="0" err="1"/>
              <a:t>Конфігурування</a:t>
            </a:r>
            <a:r>
              <a:rPr lang="ru-RU" sz="1200" b="0" i="0" u="none" baseline="0" dirty="0"/>
              <a:t> AAA</a:t>
            </a:r>
          </a:p>
          <a:p>
            <a:pPr lvl="1" algn="l" rtl="0"/>
            <a:r>
              <a:rPr lang="ru-RU" sz="1200" b="0" i="0" u="none" baseline="0" dirty="0"/>
              <a:t>Ввод команд </a:t>
            </a:r>
            <a:r>
              <a:rPr lang="ru-RU" sz="12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endParaRPr lang="ru-RU" sz="1200" b="1" i="0" u="none" baseline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 rtl="0"/>
            <a:r>
              <a:rPr lang="ru-RU" sz="1200" b="0" i="0" u="none" baseline="0" dirty="0" err="1"/>
              <a:t>Конфігурування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міжмережевого</a:t>
            </a:r>
            <a:r>
              <a:rPr lang="ru-RU" sz="1200" b="0" i="0" u="none" baseline="0" dirty="0"/>
              <a:t> экрана</a:t>
            </a:r>
          </a:p>
          <a:p>
            <a:pPr lvl="1"/>
            <a:r>
              <a:rPr lang="ru-RU" sz="1200" dirty="0" err="1"/>
              <a:t>Конфігурування</a:t>
            </a:r>
            <a:r>
              <a:rPr lang="ru-RU" sz="1200" dirty="0"/>
              <a:t> </a:t>
            </a:r>
            <a:r>
              <a:rPr lang="ru-RU" sz="1200" b="0" i="0" u="none" baseline="0" dirty="0"/>
              <a:t>IDS/IPS</a:t>
            </a:r>
          </a:p>
          <a:p>
            <a:pPr lvl="1"/>
            <a:r>
              <a:rPr lang="ru-RU" sz="1200" dirty="0" err="1"/>
              <a:t>Конфігурування</a:t>
            </a:r>
            <a:r>
              <a:rPr lang="ru-RU" sz="1200" dirty="0"/>
              <a:t>  </a:t>
            </a:r>
            <a:r>
              <a:rPr lang="ru-RU" sz="1200" b="0" i="0" u="none" baseline="0" dirty="0" err="1"/>
              <a:t>NetFlow</a:t>
            </a:r>
            <a:endParaRPr lang="ru-RU" sz="1200" dirty="0"/>
          </a:p>
          <a:p>
            <a:pPr algn="l" rtl="0"/>
            <a:r>
              <a:rPr lang="ru-RU" sz="1600" b="0" i="0" u="none" baseline="0" dirty="0" err="1"/>
              <a:t>Повноваження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інженера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мережі</a:t>
            </a:r>
            <a:r>
              <a:rPr lang="ru-RU" sz="1600" b="0" i="0" u="none" baseline="0" dirty="0"/>
              <a:t> WAN</a:t>
            </a:r>
          </a:p>
          <a:p>
            <a:pPr lvl="1" algn="l" rtl="0"/>
            <a:r>
              <a:rPr lang="ru-RU" sz="1200" b="0" i="0" u="none" baseline="0" dirty="0" err="1"/>
              <a:t>Налаштування</a:t>
            </a:r>
            <a:r>
              <a:rPr lang="ru-RU" sz="1200" b="0" i="0" u="none" baseline="0" dirty="0"/>
              <a:t> </a:t>
            </a:r>
            <a:r>
              <a:rPr lang="ru-RU" sz="1200" b="0" i="0" u="none" baseline="0" dirty="0" err="1"/>
              <a:t>маршрутизації</a:t>
            </a:r>
            <a:endParaRPr lang="ru-RU" sz="1200" b="0" i="0" u="none" baseline="0" dirty="0"/>
          </a:p>
          <a:p>
            <a:pPr lvl="1"/>
            <a:r>
              <a:rPr lang="ru-RU" sz="1200" dirty="0" err="1"/>
              <a:t>Конфігурування</a:t>
            </a:r>
            <a:r>
              <a:rPr lang="ru-RU" sz="1200" dirty="0"/>
              <a:t> </a:t>
            </a:r>
            <a:r>
              <a:rPr lang="uk-UA" sz="1200" dirty="0"/>
              <a:t>і</a:t>
            </a:r>
            <a:r>
              <a:rPr lang="ru-RU" sz="1200" b="0" i="0" u="none" baseline="0" dirty="0" err="1"/>
              <a:t>нтерфейсів</a:t>
            </a:r>
            <a:endParaRPr lang="ru-RU" sz="1200" b="0" i="0" u="none" baseline="0" dirty="0"/>
          </a:p>
          <a:p>
            <a:pPr lvl="1" algn="l" rtl="0"/>
            <a:r>
              <a:rPr lang="ru-RU" sz="1200" b="0" i="0" u="none" baseline="0" dirty="0"/>
              <a:t>Ввод команд </a:t>
            </a:r>
            <a:r>
              <a:rPr lang="ru-RU" sz="1200" b="1" i="0" u="non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endParaRPr lang="ru-RU" sz="1200" b="1" i="0" u="none" baseline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 rtl="0"/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61100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Захист</a:t>
            </a:r>
            <a:r>
              <a:rPr lang="ru-RU" sz="2800" b="0" i="0" u="none" dirty="0"/>
              <a:t> </a:t>
            </a:r>
            <a:r>
              <a:rPr lang="ru-RU" sz="2800" b="0" i="0" u="none" dirty="0" err="1"/>
              <a:t>мережевої</a:t>
            </a:r>
            <a:r>
              <a:rPr lang="ru-RU" sz="2800" b="0" i="0" u="none" dirty="0"/>
              <a:t> </a:t>
            </a:r>
            <a:r>
              <a:rPr lang="ru-RU" sz="2800" b="0" i="0" u="none" dirty="0" err="1"/>
              <a:t>інфраструктури</a:t>
            </a:r>
            <a:endParaRPr lang="ru-RU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41" y="1148570"/>
            <a:ext cx="7493318" cy="508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Представлен</a:t>
            </a:r>
            <a:r>
              <a:rPr lang="uk-UA" sz="2800" b="0" i="0" u="none" baseline="0" dirty="0"/>
              <a:t>ня</a:t>
            </a:r>
            <a:r>
              <a:rPr lang="ru-RU" sz="2800" b="0" i="0" u="none" baseline="0" dirty="0"/>
              <a:t> команд на </a:t>
            </a:r>
            <a:r>
              <a:rPr lang="ru-RU" sz="2800" b="0" i="0" u="none" baseline="0" dirty="0" err="1"/>
              <a:t>основі</a:t>
            </a:r>
            <a:r>
              <a:rPr lang="ru-RU" sz="2800" b="0" i="0" u="none" baseline="0" dirty="0"/>
              <a:t> ролей</a:t>
            </a:r>
            <a:endParaRPr lang="ru-RU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309688"/>
            <a:ext cx="744855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553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Конфігурування</a:t>
            </a:r>
            <a:r>
              <a:rPr lang="ru-RU" sz="2800" dirty="0"/>
              <a:t> </a:t>
            </a:r>
            <a:r>
              <a:rPr lang="ru-RU" sz="2800" dirty="0" err="1"/>
              <a:t>уявлень</a:t>
            </a:r>
            <a:r>
              <a:rPr lang="ru-RU" sz="2800" dirty="0"/>
              <a:t> команд на </a:t>
            </a:r>
            <a:r>
              <a:rPr lang="ru-RU" sz="2800" dirty="0" err="1"/>
              <a:t>основі</a:t>
            </a:r>
            <a:r>
              <a:rPr lang="ru-RU" sz="2800" dirty="0"/>
              <a:t> ролей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1356360"/>
            <a:ext cx="64960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2629853"/>
            <a:ext cx="64960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3935730"/>
            <a:ext cx="65055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" y="5213985"/>
            <a:ext cx="65151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744855" y="103936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Шаг 1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744855" y="2312861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Шаг 2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744854" y="361111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Шаг 3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744853" y="4889373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Шаг 4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8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807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Конф</a:t>
            </a:r>
            <a:r>
              <a:rPr lang="uk-UA" sz="2800" dirty="0" err="1"/>
              <a:t>ігурування</a:t>
            </a:r>
            <a:r>
              <a:rPr lang="uk-UA" sz="2800" dirty="0"/>
              <a:t> </a:t>
            </a:r>
            <a:r>
              <a:rPr lang="ru-RU" sz="2800" b="0" i="0" u="none" baseline="0" dirty="0" err="1"/>
              <a:t>суперпредставлень</a:t>
            </a:r>
            <a:r>
              <a:rPr lang="ru-RU" sz="2800" b="0" i="0" u="none" baseline="0" dirty="0"/>
              <a:t> </a:t>
            </a:r>
            <a:br>
              <a:rPr lang="ru-RU" sz="2800" b="0" i="0" u="none" baseline="0" dirty="0"/>
            </a:br>
            <a:r>
              <a:rPr lang="ru-RU" sz="2800" b="0" i="0" u="none" baseline="0" dirty="0"/>
              <a:t>команд CLI на </a:t>
            </a:r>
            <a:r>
              <a:rPr lang="ru-RU" sz="2800" b="0" i="0" u="none" baseline="0" dirty="0" err="1"/>
              <a:t>основі</a:t>
            </a:r>
            <a:r>
              <a:rPr lang="ru-RU" sz="2800" b="0" i="0" u="none" baseline="0" dirty="0"/>
              <a:t> ролей</a:t>
            </a:r>
            <a:endParaRPr lang="ru-RU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1703070"/>
            <a:ext cx="6477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3201353"/>
            <a:ext cx="64960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4692968"/>
            <a:ext cx="64960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502920" y="138607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Шаг 1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502920" y="2884361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Шаг 2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02920" y="4383596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Шаг 3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1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807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Перевірка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представлень</a:t>
            </a:r>
            <a:r>
              <a:rPr lang="ru-RU" sz="2800" b="0" i="0" u="none" baseline="0" dirty="0"/>
              <a:t> команд CLI </a:t>
            </a:r>
            <a:br>
              <a:rPr lang="ru-RU" sz="2800" b="0" i="0" u="none" baseline="0" dirty="0"/>
            </a:br>
            <a:r>
              <a:rPr lang="ru-RU" sz="2800" b="0" i="0" u="none" baseline="0" dirty="0"/>
              <a:t>на </a:t>
            </a:r>
            <a:r>
              <a:rPr lang="ru-RU" sz="2800" b="0" i="0" u="none" baseline="0" dirty="0" err="1"/>
              <a:t>основі</a:t>
            </a:r>
            <a:r>
              <a:rPr lang="ru-RU" sz="2800" b="0" i="0" u="none" baseline="0" dirty="0"/>
              <a:t> ролей</a:t>
            </a:r>
            <a:endParaRPr lang="ru-RU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686878"/>
            <a:ext cx="82105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466725" y="1392936"/>
            <a:ext cx="8210550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 err="1"/>
              <a:t>Вмикання</a:t>
            </a:r>
            <a:r>
              <a:rPr lang="ru-RU" sz="1600" b="0" i="0" u="none" baseline="0" dirty="0"/>
              <a:t> корневого </a:t>
            </a:r>
            <a:r>
              <a:rPr lang="ru-RU" sz="1600" b="0" i="0" u="none" baseline="0" dirty="0" err="1"/>
              <a:t>представлення</a:t>
            </a:r>
            <a:r>
              <a:rPr lang="ru-RU" sz="1600" b="0" i="0" u="none" baseline="0" dirty="0"/>
              <a:t> команд та  </a:t>
            </a:r>
            <a:r>
              <a:rPr lang="ru-RU" sz="1600" b="0" i="0" u="none" baseline="0" dirty="0" err="1"/>
              <a:t>перевірка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всіх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представлень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7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19300"/>
            <a:ext cx="9036907" cy="1206528"/>
          </a:xfrm>
        </p:spPr>
        <p:txBody>
          <a:bodyPr/>
          <a:lstStyle/>
          <a:p>
            <a:pPr algn="l" rtl="0"/>
            <a:r>
              <a:rPr lang="ru-RU" sz="3600" b="0" i="0" u="none" spc="-20" dirty="0"/>
              <a:t>Раздел 2.3</a:t>
            </a:r>
            <a:br>
              <a:rPr lang="ru-RU" sz="3600" spc="-20" dirty="0"/>
            </a:br>
            <a:r>
              <a:rPr lang="ru-RU" sz="3600" b="0" i="0" u="none" spc="-20" dirty="0" err="1"/>
              <a:t>Моніторінг</a:t>
            </a:r>
            <a:r>
              <a:rPr lang="ru-RU" sz="3600" b="0" i="0" u="none" spc="-20" dirty="0"/>
              <a:t> </a:t>
            </a:r>
            <a:r>
              <a:rPr lang="ru-RU" sz="3600" b="0" i="0" u="none" spc="-20" dirty="0" err="1"/>
              <a:t>пристроїі</a:t>
            </a:r>
            <a:r>
              <a:rPr lang="ru-RU" sz="3600" b="0" i="0" u="none" spc="-20" dirty="0"/>
              <a:t> та </a:t>
            </a:r>
            <a:r>
              <a:rPr lang="ru-RU" sz="3600" b="0" i="0" u="none" spc="-20" dirty="0" err="1"/>
              <a:t>управління</a:t>
            </a:r>
            <a:r>
              <a:rPr lang="ru-RU" sz="3600" b="0" i="0" u="none" spc="-20" dirty="0"/>
              <a:t> ними</a:t>
            </a:r>
            <a:endParaRPr lang="ru-RU" sz="3600" spc="-2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363468"/>
            <a:ext cx="8442960" cy="2785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 err="1"/>
              <a:t>Вивчивши</a:t>
            </a:r>
            <a:r>
              <a:rPr lang="ru-RU" sz="1400" dirty="0"/>
              <a:t> </a:t>
            </a:r>
            <a:r>
              <a:rPr lang="ru-RU" sz="1400" dirty="0" err="1"/>
              <a:t>цей</a:t>
            </a:r>
            <a:r>
              <a:rPr lang="ru-RU" sz="1400" dirty="0"/>
              <a:t> </a:t>
            </a:r>
            <a:r>
              <a:rPr lang="ru-RU" sz="1400" dirty="0" err="1"/>
              <a:t>розділ</a:t>
            </a:r>
            <a:r>
              <a:rPr lang="ru-RU" sz="1400" dirty="0"/>
              <a:t>, </a:t>
            </a:r>
            <a:r>
              <a:rPr lang="ru-RU" sz="1400" dirty="0" err="1"/>
              <a:t>ви</a:t>
            </a:r>
            <a:r>
              <a:rPr lang="ru-RU" sz="1400" dirty="0"/>
              <a:t> </a:t>
            </a:r>
            <a:r>
              <a:rPr lang="ru-RU" sz="1400" dirty="0" err="1"/>
              <a:t>зможете</a:t>
            </a:r>
            <a:r>
              <a:rPr lang="ru-RU" sz="1400" dirty="0"/>
              <a:t>:</a:t>
            </a:r>
          </a:p>
          <a:p>
            <a:r>
              <a:rPr lang="ru-RU" sz="1400" dirty="0" err="1"/>
              <a:t>Використовувати</a:t>
            </a:r>
            <a:r>
              <a:rPr lang="ru-RU" sz="1400" dirty="0"/>
              <a:t> </a:t>
            </a:r>
            <a:r>
              <a:rPr lang="ru-RU" sz="1400" dirty="0" err="1"/>
              <a:t>стійку</a:t>
            </a:r>
            <a:r>
              <a:rPr lang="ru-RU" sz="1400" dirty="0"/>
              <a:t> </a:t>
            </a:r>
            <a:r>
              <a:rPr lang="ru-RU" sz="1400" dirty="0" err="1"/>
              <a:t>конфігурацію</a:t>
            </a:r>
            <a:r>
              <a:rPr lang="ru-RU" sz="1400" dirty="0"/>
              <a:t> </a:t>
            </a:r>
            <a:r>
              <a:rPr lang="en-US" sz="1400" dirty="0"/>
              <a:t>Cisco IOS </a:t>
            </a:r>
            <a:r>
              <a:rPr lang="ru-RU" sz="1400" dirty="0"/>
              <a:t>для </a:t>
            </a:r>
            <a:r>
              <a:rPr lang="ru-RU" sz="1400" dirty="0" err="1"/>
              <a:t>захисту</a:t>
            </a:r>
            <a:r>
              <a:rPr lang="ru-RU" sz="1400" dirty="0"/>
              <a:t> </a:t>
            </a:r>
            <a:r>
              <a:rPr lang="ru-RU" sz="1400" dirty="0" err="1"/>
              <a:t>файлів</a:t>
            </a:r>
            <a:r>
              <a:rPr lang="ru-RU" sz="1400" dirty="0"/>
              <a:t> </a:t>
            </a:r>
            <a:r>
              <a:rPr lang="ru-RU" sz="1400" dirty="0" err="1"/>
              <a:t>конфігурації</a:t>
            </a:r>
            <a:r>
              <a:rPr lang="ru-RU" sz="1400" dirty="0"/>
              <a:t> і </a:t>
            </a:r>
            <a:r>
              <a:rPr lang="ru-RU" sz="1400" dirty="0" err="1"/>
              <a:t>образів</a:t>
            </a:r>
            <a:r>
              <a:rPr lang="ru-RU" sz="1400" dirty="0"/>
              <a:t> </a:t>
            </a:r>
            <a:r>
              <a:rPr lang="en-US" sz="1400" dirty="0"/>
              <a:t>Cisco IOS.</a:t>
            </a:r>
          </a:p>
          <a:p>
            <a:r>
              <a:rPr lang="ru-RU" sz="1400" dirty="0" err="1"/>
              <a:t>Порівнювати</a:t>
            </a:r>
            <a:r>
              <a:rPr lang="ru-RU" sz="1400" dirty="0"/>
              <a:t> </a:t>
            </a:r>
            <a:r>
              <a:rPr lang="ru-RU" sz="1400" dirty="0" err="1"/>
              <a:t>внутріполосне</a:t>
            </a:r>
            <a:r>
              <a:rPr lang="ru-RU" sz="1400" dirty="0"/>
              <a:t> (</a:t>
            </a:r>
            <a:r>
              <a:rPr lang="en-US" sz="1400" dirty="0"/>
              <a:t>in-band) </a:t>
            </a:r>
            <a:r>
              <a:rPr lang="ru-RU" sz="1400" dirty="0"/>
              <a:t>і </a:t>
            </a:r>
            <a:r>
              <a:rPr lang="ru-RU" sz="1400" dirty="0" err="1"/>
              <a:t>внеполосне</a:t>
            </a:r>
            <a:r>
              <a:rPr lang="ru-RU" sz="1400" dirty="0"/>
              <a:t> (</a:t>
            </a:r>
            <a:r>
              <a:rPr lang="en-US" sz="1400" dirty="0" err="1"/>
              <a:t>out-of</a:t>
            </a:r>
            <a:r>
              <a:rPr lang="en-US" sz="1400" dirty="0"/>
              <a:t> band) </a:t>
            </a:r>
            <a:r>
              <a:rPr lang="ru-RU" sz="1400" dirty="0" err="1"/>
              <a:t>управління</a:t>
            </a:r>
            <a:r>
              <a:rPr lang="ru-RU" sz="1400" dirty="0"/>
              <a:t> доступом.</a:t>
            </a:r>
          </a:p>
          <a:p>
            <a:r>
              <a:rPr lang="ru-RU" sz="1400" dirty="0" err="1"/>
              <a:t>Конфігурувати</a:t>
            </a:r>
            <a:r>
              <a:rPr lang="ru-RU" sz="1400" dirty="0"/>
              <a:t> </a:t>
            </a:r>
            <a:r>
              <a:rPr lang="en-US" sz="1400" dirty="0"/>
              <a:t>syslog </a:t>
            </a:r>
            <a:r>
              <a:rPr lang="ru-RU" sz="1400" dirty="0"/>
              <a:t>для </a:t>
            </a:r>
            <a:r>
              <a:rPr lang="ru-RU" sz="1400" dirty="0" err="1"/>
              <a:t>ведення</a:t>
            </a:r>
            <a:r>
              <a:rPr lang="ru-RU" sz="1400" dirty="0"/>
              <a:t> журналу </a:t>
            </a:r>
            <a:r>
              <a:rPr lang="ru-RU" sz="1400" dirty="0" err="1"/>
              <a:t>системних</a:t>
            </a:r>
            <a:r>
              <a:rPr lang="ru-RU" sz="1400" dirty="0"/>
              <a:t> </a:t>
            </a:r>
            <a:r>
              <a:rPr lang="ru-RU" sz="1400" dirty="0" err="1"/>
              <a:t>подій</a:t>
            </a:r>
            <a:r>
              <a:rPr lang="ru-RU" sz="1400" dirty="0"/>
              <a:t>.</a:t>
            </a:r>
          </a:p>
          <a:p>
            <a:r>
              <a:rPr lang="ru-RU" sz="1400" dirty="0" err="1"/>
              <a:t>Конфігурувати</a:t>
            </a:r>
            <a:r>
              <a:rPr lang="ru-RU" sz="1400" dirty="0"/>
              <a:t> </a:t>
            </a:r>
            <a:r>
              <a:rPr lang="ru-RU" sz="1400" dirty="0" err="1"/>
              <a:t>захищений</a:t>
            </a:r>
            <a:r>
              <a:rPr lang="ru-RU" sz="1400" dirty="0"/>
              <a:t> доступ </a:t>
            </a:r>
            <a:r>
              <a:rPr lang="en-US" sz="1400" dirty="0"/>
              <a:t>SNMPv3 </a:t>
            </a:r>
            <a:r>
              <a:rPr lang="ru-RU" sz="1400" dirty="0"/>
              <a:t>з </a:t>
            </a:r>
            <a:r>
              <a:rPr lang="ru-RU" sz="1400" dirty="0" err="1"/>
              <a:t>використанням</a:t>
            </a:r>
            <a:r>
              <a:rPr lang="ru-RU" sz="1400" dirty="0"/>
              <a:t> списку </a:t>
            </a:r>
            <a:r>
              <a:rPr lang="en-US" sz="1400" dirty="0"/>
              <a:t>ACL</a:t>
            </a:r>
          </a:p>
          <a:p>
            <a:r>
              <a:rPr lang="ru-RU" sz="1400" dirty="0" err="1"/>
              <a:t>Конфігурувати</a:t>
            </a:r>
            <a:r>
              <a:rPr lang="ru-RU" sz="1400" dirty="0"/>
              <a:t> </a:t>
            </a:r>
            <a:r>
              <a:rPr lang="en-US" sz="1400" dirty="0"/>
              <a:t>NTP </a:t>
            </a:r>
            <a:r>
              <a:rPr lang="ru-RU" sz="1400" dirty="0"/>
              <a:t>для </a:t>
            </a:r>
            <a:r>
              <a:rPr lang="ru-RU" sz="1400" dirty="0" err="1"/>
              <a:t>забезпечення</a:t>
            </a:r>
            <a:r>
              <a:rPr lang="ru-RU" sz="1400" dirty="0"/>
              <a:t> точного </a:t>
            </a:r>
            <a:r>
              <a:rPr lang="ru-RU" sz="1400" dirty="0" err="1"/>
              <a:t>проставляння</a:t>
            </a:r>
            <a:r>
              <a:rPr lang="ru-RU" sz="1400" dirty="0"/>
              <a:t> </a:t>
            </a:r>
            <a:r>
              <a:rPr lang="ru-RU" sz="1400" dirty="0" err="1"/>
              <a:t>міток</a:t>
            </a:r>
            <a:r>
              <a:rPr lang="ru-RU" sz="1400" dirty="0"/>
              <a:t> часу на </a:t>
            </a:r>
            <a:r>
              <a:rPr lang="ru-RU" sz="1400" dirty="0" err="1"/>
              <a:t>всіх</a:t>
            </a:r>
            <a:r>
              <a:rPr lang="ru-RU" sz="1400" dirty="0"/>
              <a:t> </a:t>
            </a:r>
            <a:r>
              <a:rPr lang="ru-RU" sz="1400" dirty="0" err="1"/>
              <a:t>пристроях</a:t>
            </a:r>
            <a:r>
              <a:rPr lang="ru-RU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76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800" b="0" i="0" u="none" baseline="0" dirty="0"/>
              <a:t>Тема 2.3.1:</a:t>
            </a:r>
            <a:br>
              <a:rPr lang="ru-RU" sz="2800" dirty="0"/>
            </a:br>
            <a:r>
              <a:rPr lang="ru-RU" sz="2800" dirty="0" err="1"/>
              <a:t>Захист</a:t>
            </a:r>
            <a:r>
              <a:rPr lang="ru-RU" sz="2800" dirty="0"/>
              <a:t> </a:t>
            </a:r>
            <a:r>
              <a:rPr lang="ru-RU" sz="2800" dirty="0" err="1"/>
              <a:t>файлів</a:t>
            </a:r>
            <a:r>
              <a:rPr lang="ru-RU" sz="2800" dirty="0"/>
              <a:t> </a:t>
            </a:r>
            <a:r>
              <a:rPr lang="ru-RU" sz="2800" dirty="0" err="1"/>
              <a:t>конфігурації</a:t>
            </a:r>
            <a:r>
              <a:rPr lang="ru-RU" sz="2800" dirty="0"/>
              <a:t> та образа </a:t>
            </a:r>
            <a:r>
              <a:rPr lang="ru-RU" sz="2800" b="0" i="0" u="none" baseline="0" dirty="0" err="1"/>
              <a:t>Cisco</a:t>
            </a:r>
            <a:r>
              <a:rPr lang="ru-RU" sz="2800" b="0" i="0" u="none" baseline="0" dirty="0"/>
              <a:t> </a:t>
            </a:r>
            <a:r>
              <a:rPr lang="ru-RU" sz="2800" dirty="0"/>
              <a:t>IOS</a:t>
            </a:r>
            <a:br>
              <a:rPr lang="ru-RU" sz="2800" dirty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2041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Функція</a:t>
            </a:r>
            <a:r>
              <a:rPr lang="ru-RU" sz="2800" dirty="0"/>
              <a:t> </a:t>
            </a:r>
            <a:r>
              <a:rPr lang="ru-RU" sz="2800" dirty="0" err="1"/>
              <a:t>стійкої</a:t>
            </a:r>
            <a:r>
              <a:rPr lang="ru-RU" sz="2800" dirty="0"/>
              <a:t> </a:t>
            </a:r>
            <a:r>
              <a:rPr lang="ru-RU" sz="2800" dirty="0" err="1"/>
              <a:t>конфігурації</a:t>
            </a:r>
            <a:r>
              <a:rPr lang="ru-RU" sz="2800" dirty="0"/>
              <a:t> </a:t>
            </a:r>
            <a:r>
              <a:rPr lang="en-US" sz="2800" dirty="0"/>
              <a:t>Cisco IOS</a:t>
            </a:r>
            <a:endParaRPr lang="ru-RU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719263"/>
            <a:ext cx="587692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5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905399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spc="-30" dirty="0" err="1"/>
              <a:t>Вмикання</a:t>
            </a:r>
            <a:r>
              <a:rPr lang="ru-RU" sz="2800" b="0" i="0" u="none" spc="-30" dirty="0"/>
              <a:t> </a:t>
            </a:r>
            <a:r>
              <a:rPr lang="ru-RU" sz="2800" b="0" i="0" u="none" spc="-30" dirty="0" err="1"/>
              <a:t>функції</a:t>
            </a:r>
            <a:r>
              <a:rPr lang="ru-RU" sz="2800" b="0" i="0" u="none" spc="-30" dirty="0"/>
              <a:t> </a:t>
            </a:r>
            <a:r>
              <a:rPr lang="ru-RU" sz="2800" b="0" i="0" u="none" spc="-30" dirty="0" err="1"/>
              <a:t>відмовостійкості</a:t>
            </a:r>
            <a:r>
              <a:rPr lang="ru-RU" sz="2800" b="0" i="0" u="none" spc="-30" dirty="0"/>
              <a:t> образа IOS</a:t>
            </a:r>
            <a:endParaRPr lang="ru-RU" sz="2800" spc="-3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070610"/>
            <a:ext cx="83439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08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Образ </a:t>
            </a:r>
            <a:r>
              <a:rPr lang="ru-RU" sz="2800" b="0" i="0" u="none" baseline="0" dirty="0" err="1"/>
              <a:t>первічного</a:t>
            </a:r>
            <a:r>
              <a:rPr lang="ru-RU" sz="2800" b="0" i="0" u="none" baseline="0" dirty="0"/>
              <a:t> загрузочного набора</a:t>
            </a:r>
            <a:endParaRPr lang="ru-RU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30605"/>
            <a:ext cx="73914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55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680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Налаштування</a:t>
            </a:r>
            <a:r>
              <a:rPr lang="ru-RU" sz="2800" b="0" i="0" u="none" baseline="0" dirty="0"/>
              <a:t> протокола </a:t>
            </a:r>
            <a:r>
              <a:rPr lang="ru-RU" sz="2800" b="0" i="0" u="none" baseline="0" dirty="0" err="1"/>
              <a:t>безпечного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копіювання</a:t>
            </a:r>
            <a:r>
              <a:rPr lang="ru-RU" sz="2800" b="0" i="0" u="none" baseline="0" dirty="0"/>
              <a:t> (</a:t>
            </a:r>
            <a:r>
              <a:rPr lang="ru-RU" sz="2800" b="0" i="0" u="none" baseline="0" dirty="0" err="1"/>
              <a:t>Secure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Copy</a:t>
            </a:r>
            <a:r>
              <a:rPr lang="ru-RU" sz="2800" b="0" i="0" u="none" baseline="0" dirty="0"/>
              <a:t>)</a:t>
            </a:r>
            <a:endParaRPr lang="ru-RU" sz="28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7604760" cy="3136392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 err="1"/>
              <a:t>Налаштуйте</a:t>
            </a:r>
            <a:r>
              <a:rPr lang="ru-RU" sz="1800" dirty="0"/>
              <a:t> сервер </a:t>
            </a:r>
            <a:r>
              <a:rPr lang="en-US" sz="1800" dirty="0"/>
              <a:t>SCP </a:t>
            </a:r>
            <a:r>
              <a:rPr lang="ru-RU" sz="1800" dirty="0"/>
              <a:t>на </a:t>
            </a:r>
            <a:r>
              <a:rPr lang="ru-RU" sz="1800" dirty="0" err="1"/>
              <a:t>маршрутизаторі</a:t>
            </a:r>
            <a:r>
              <a:rPr lang="ru-RU" sz="1800" dirty="0"/>
              <a:t> з </a:t>
            </a:r>
            <a:r>
              <a:rPr lang="ru-RU" sz="1800" dirty="0" err="1"/>
              <a:t>локальним</a:t>
            </a:r>
            <a:r>
              <a:rPr lang="ru-RU" sz="1800" dirty="0"/>
              <a:t> </a:t>
            </a:r>
            <a:r>
              <a:rPr lang="ru-RU" sz="1800" dirty="0" err="1"/>
              <a:t>механізмом</a:t>
            </a:r>
            <a:r>
              <a:rPr lang="ru-RU" sz="1800" dirty="0"/>
              <a:t> </a:t>
            </a:r>
            <a:r>
              <a:rPr lang="en-US" sz="1800" dirty="0"/>
              <a:t>AAA:</a:t>
            </a:r>
            <a:endParaRPr lang="ru-RU" sz="1600" b="0" i="0" u="none" baseline="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Налаштуйте</a:t>
            </a:r>
            <a:r>
              <a:rPr lang="ru-RU" sz="1600" dirty="0"/>
              <a:t> </a:t>
            </a:r>
            <a:r>
              <a:rPr lang="en-US" sz="1600" dirty="0"/>
              <a:t>SSH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Створіть</a:t>
            </a:r>
            <a:r>
              <a:rPr lang="ru-RU" sz="1600" dirty="0"/>
              <a:t> як </a:t>
            </a:r>
            <a:r>
              <a:rPr lang="ru-RU" sz="1600" dirty="0" err="1"/>
              <a:t>мінімум</a:t>
            </a:r>
            <a:r>
              <a:rPr lang="ru-RU" sz="1600" dirty="0"/>
              <a:t> одного </a:t>
            </a:r>
            <a:r>
              <a:rPr lang="ru-RU" sz="1600" dirty="0" err="1"/>
              <a:t>користувача</a:t>
            </a:r>
            <a:r>
              <a:rPr lang="ru-RU" sz="1600" dirty="0"/>
              <a:t> з </a:t>
            </a:r>
            <a:r>
              <a:rPr lang="ru-RU" sz="1600" dirty="0" err="1"/>
              <a:t>рівнем</a:t>
            </a:r>
            <a:r>
              <a:rPr lang="ru-RU" sz="1600" dirty="0"/>
              <a:t> </a:t>
            </a:r>
            <a:r>
              <a:rPr lang="ru-RU" sz="1600" dirty="0" err="1"/>
              <a:t>привілеїв</a:t>
            </a:r>
            <a:r>
              <a:rPr lang="ru-RU" sz="1600" dirty="0"/>
              <a:t> 15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Увімкніть</a:t>
            </a:r>
            <a:r>
              <a:rPr lang="ru-RU" sz="1600" dirty="0"/>
              <a:t> </a:t>
            </a:r>
            <a:r>
              <a:rPr lang="en-US" sz="1600" dirty="0"/>
              <a:t>AAA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Вкажіть</a:t>
            </a:r>
            <a:r>
              <a:rPr lang="ru-RU" sz="1600" dirty="0"/>
              <a:t>, </a:t>
            </a:r>
            <a:r>
              <a:rPr lang="ru-RU" sz="1600" dirty="0" err="1"/>
              <a:t>що</a:t>
            </a:r>
            <a:r>
              <a:rPr lang="ru-RU" sz="1600" dirty="0"/>
              <a:t> для </a:t>
            </a:r>
            <a:r>
              <a:rPr lang="ru-RU" sz="1600" dirty="0" err="1"/>
              <a:t>аутентифікації</a:t>
            </a:r>
            <a:r>
              <a:rPr lang="ru-RU" sz="1600" dirty="0"/>
              <a:t> </a:t>
            </a:r>
            <a:r>
              <a:rPr lang="ru-RU" sz="1600" dirty="0" err="1"/>
              <a:t>необхідно</a:t>
            </a:r>
            <a:r>
              <a:rPr lang="ru-RU" sz="1600" dirty="0"/>
              <a:t> </a:t>
            </a:r>
            <a:r>
              <a:rPr lang="ru-RU" sz="1600" dirty="0" err="1"/>
              <a:t>використовувати</a:t>
            </a:r>
            <a:r>
              <a:rPr lang="ru-RU" sz="1600" dirty="0"/>
              <a:t> </a:t>
            </a:r>
            <a:r>
              <a:rPr lang="ru-RU" sz="1600" dirty="0" err="1"/>
              <a:t>локальну</a:t>
            </a:r>
            <a:r>
              <a:rPr lang="ru-RU" sz="1600" dirty="0"/>
              <a:t> базу </a:t>
            </a:r>
            <a:r>
              <a:rPr lang="ru-RU" sz="1600" dirty="0" err="1"/>
              <a:t>даних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Налаштуйте</a:t>
            </a:r>
            <a:r>
              <a:rPr lang="ru-RU" sz="1600" dirty="0"/>
              <a:t> </a:t>
            </a:r>
            <a:r>
              <a:rPr lang="ru-RU" sz="1600" dirty="0" err="1"/>
              <a:t>авторизацію</a:t>
            </a:r>
            <a:r>
              <a:rPr lang="ru-RU" sz="1600" dirty="0"/>
              <a:t> команд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Увімкніть</a:t>
            </a:r>
            <a:r>
              <a:rPr lang="ru-RU" sz="1600" dirty="0"/>
              <a:t> </a:t>
            </a:r>
            <a:r>
              <a:rPr lang="ru-RU" sz="1600" dirty="0" err="1"/>
              <a:t>серверну</a:t>
            </a:r>
            <a:r>
              <a:rPr lang="ru-RU" sz="1600" dirty="0"/>
              <a:t> </a:t>
            </a:r>
            <a:r>
              <a:rPr lang="ru-RU" sz="1600" dirty="0" err="1"/>
              <a:t>функціональність</a:t>
            </a:r>
            <a:r>
              <a:rPr lang="ru-RU" sz="1600" dirty="0"/>
              <a:t> </a:t>
            </a:r>
            <a:r>
              <a:rPr lang="en-US" sz="1600" dirty="0"/>
              <a:t>SCP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737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Підходи</a:t>
            </a:r>
            <a:r>
              <a:rPr lang="ru-RU" sz="2800" b="0" i="0" u="none" dirty="0"/>
              <a:t> до </a:t>
            </a:r>
            <a:r>
              <a:rPr lang="ru-RU" sz="2800" b="0" i="0" u="none" dirty="0" err="1"/>
              <a:t>захисту</a:t>
            </a:r>
            <a:r>
              <a:rPr lang="ru-RU" sz="2800" b="0" i="0" u="none" dirty="0"/>
              <a:t> </a:t>
            </a:r>
            <a:r>
              <a:rPr lang="ru-RU" sz="2800" b="0" i="0" u="none" dirty="0" err="1"/>
              <a:t>граничних</a:t>
            </a:r>
            <a:r>
              <a:rPr lang="ru-RU" sz="2800" b="0" i="0" u="none" dirty="0"/>
              <a:t> </a:t>
            </a:r>
            <a:r>
              <a:rPr lang="ru-RU" sz="2800" b="0" i="0" u="none" dirty="0" err="1"/>
              <a:t>маршрутизаторів</a:t>
            </a:r>
            <a:endParaRPr lang="ru-RU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419100" y="1199280"/>
            <a:ext cx="8301038" cy="1348180"/>
            <a:chOff x="419100" y="1108596"/>
            <a:chExt cx="8301038" cy="1348180"/>
          </a:xfrm>
        </p:grpSpPr>
        <p:sp>
          <p:nvSpPr>
            <p:cNvPr id="4" name="Text Placeholder 6"/>
            <p:cNvSpPr txBox="1">
              <a:spLocks/>
            </p:cNvSpPr>
            <p:nvPr/>
          </p:nvSpPr>
          <p:spPr>
            <a:xfrm>
              <a:off x="419100" y="1108596"/>
              <a:ext cx="830103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ru-RU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ru-RU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>
                <a:buNone/>
              </a:pPr>
              <a:r>
                <a:rPr lang="ru-RU" sz="1600" b="0" i="0" u="none" baseline="0" dirty="0" err="1"/>
                <a:t>Підх</a:t>
              </a:r>
              <a:r>
                <a:rPr lang="uk-UA" sz="1600" dirty="0"/>
                <a:t>і</a:t>
              </a:r>
              <a:r>
                <a:rPr lang="ru-RU" sz="1600" b="0" i="0" u="none" baseline="0" dirty="0"/>
                <a:t>д з </a:t>
              </a:r>
              <a:r>
                <a:rPr lang="ru-RU" sz="1600" b="0" i="0" u="none" baseline="0" dirty="0" err="1"/>
                <a:t>використанням</a:t>
              </a:r>
              <a:r>
                <a:rPr lang="ru-RU" sz="1600" b="0" i="0" u="none" baseline="0" dirty="0"/>
                <a:t> одного маршрутизатора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60" y="1432357"/>
              <a:ext cx="6429376" cy="1024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419100" y="2908422"/>
            <a:ext cx="8302298" cy="1286717"/>
            <a:chOff x="419100" y="2817738"/>
            <a:chExt cx="8302298" cy="128671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3142602"/>
              <a:ext cx="6343650" cy="961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Placeholder 6"/>
            <p:cNvSpPr txBox="1">
              <a:spLocks/>
            </p:cNvSpPr>
            <p:nvPr/>
          </p:nvSpPr>
          <p:spPr>
            <a:xfrm>
              <a:off x="420360" y="2817738"/>
              <a:ext cx="830103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ru-RU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ru-RU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1600" b="0" i="0" u="none" baseline="0" dirty="0" err="1"/>
                <a:t>Підхід</a:t>
              </a:r>
              <a:r>
                <a:rPr lang="ru-RU" sz="1600" dirty="0"/>
                <a:t> «</a:t>
              </a:r>
              <a:r>
                <a:rPr lang="ru-RU" sz="1600" dirty="0" err="1"/>
                <a:t>Ешелонована</a:t>
              </a:r>
              <a:r>
                <a:rPr lang="ru-RU" sz="1600" dirty="0"/>
                <a:t> оборона»</a:t>
              </a:r>
              <a:endParaRPr lang="ru-RU" sz="1600" b="0" i="0" u="none" baseline="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7678" y="4528106"/>
            <a:ext cx="8301038" cy="1610364"/>
            <a:chOff x="437678" y="4528106"/>
            <a:chExt cx="8301038" cy="1610364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78" y="4852970"/>
              <a:ext cx="6419850" cy="128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Placeholder 6"/>
            <p:cNvSpPr txBox="1">
              <a:spLocks/>
            </p:cNvSpPr>
            <p:nvPr/>
          </p:nvSpPr>
          <p:spPr>
            <a:xfrm>
              <a:off x="437678" y="4528106"/>
              <a:ext cx="8301038" cy="35509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ru-RU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ru-RU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>
                <a:buNone/>
              </a:pPr>
              <a:r>
                <a:rPr lang="ru-RU" sz="1600" b="0" i="0" u="none" baseline="0" dirty="0"/>
                <a:t>П</a:t>
              </a:r>
              <a:r>
                <a:rPr lang="uk-UA" sz="1600" b="0" i="0" u="none" baseline="0" dirty="0"/>
                <a:t>і</a:t>
              </a:r>
              <a:r>
                <a:rPr lang="ru-RU" sz="1600" b="0" i="0" u="none" baseline="0" dirty="0" err="1"/>
                <a:t>дхід</a:t>
              </a:r>
              <a:r>
                <a:rPr lang="ru-RU" sz="1600" b="0" i="0" u="none" baseline="0" dirty="0"/>
                <a:t> DMZ</a:t>
              </a: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6828504" y="4883198"/>
            <a:ext cx="2315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dirty="0">
                <a:solidFill>
                  <a:schemeClr val="bg2"/>
                </a:solidFill>
              </a:rPr>
              <a:t>DMZ (англ. </a:t>
            </a:r>
            <a:r>
              <a:rPr lang="ru-RU" sz="1200" dirty="0" err="1">
                <a:solidFill>
                  <a:schemeClr val="bg2"/>
                </a:solidFill>
              </a:rPr>
              <a:t>Demilitarized</a:t>
            </a:r>
            <a:r>
              <a:rPr lang="ru-RU" sz="1200" dirty="0">
                <a:solidFill>
                  <a:schemeClr val="bg2"/>
                </a:solidFill>
              </a:rPr>
              <a:t> </a:t>
            </a:r>
            <a:r>
              <a:rPr lang="ru-RU" sz="1200" dirty="0" err="1">
                <a:solidFill>
                  <a:schemeClr val="bg2"/>
                </a:solidFill>
              </a:rPr>
              <a:t>Zone</a:t>
            </a:r>
            <a:r>
              <a:rPr lang="ru-RU" sz="1200" dirty="0">
                <a:solidFill>
                  <a:schemeClr val="bg2"/>
                </a:solidFill>
              </a:rPr>
              <a:t> - </a:t>
            </a:r>
            <a:r>
              <a:rPr lang="ru-RU" sz="1200" dirty="0" err="1">
                <a:solidFill>
                  <a:schemeClr val="bg2"/>
                </a:solidFill>
              </a:rPr>
              <a:t>демілітаризована</a:t>
            </a:r>
            <a:r>
              <a:rPr lang="ru-RU" sz="1200" dirty="0">
                <a:solidFill>
                  <a:schemeClr val="bg2"/>
                </a:solidFill>
              </a:rPr>
              <a:t> зона, ДМЗ) - сегмент </a:t>
            </a:r>
            <a:r>
              <a:rPr lang="ru-RU" sz="1200" dirty="0" err="1">
                <a:solidFill>
                  <a:schemeClr val="bg2"/>
                </a:solidFill>
              </a:rPr>
              <a:t>мережі</a:t>
            </a:r>
            <a:r>
              <a:rPr lang="ru-RU" sz="1200" dirty="0">
                <a:solidFill>
                  <a:schemeClr val="bg2"/>
                </a:solidFill>
              </a:rPr>
              <a:t>, </a:t>
            </a:r>
            <a:r>
              <a:rPr lang="ru-RU" sz="1200" dirty="0" err="1">
                <a:solidFill>
                  <a:schemeClr val="bg2"/>
                </a:solidFill>
              </a:rPr>
              <a:t>що</a:t>
            </a:r>
            <a:r>
              <a:rPr lang="ru-RU" sz="1200" dirty="0">
                <a:solidFill>
                  <a:schemeClr val="bg2"/>
                </a:solidFill>
              </a:rPr>
              <a:t> </a:t>
            </a:r>
            <a:r>
              <a:rPr lang="ru-RU" sz="1200" dirty="0" err="1">
                <a:solidFill>
                  <a:schemeClr val="bg2"/>
                </a:solidFill>
              </a:rPr>
              <a:t>містить</a:t>
            </a:r>
            <a:r>
              <a:rPr lang="ru-RU" sz="1200" dirty="0">
                <a:solidFill>
                  <a:schemeClr val="bg2"/>
                </a:solidFill>
              </a:rPr>
              <a:t> </a:t>
            </a:r>
            <a:r>
              <a:rPr lang="ru-RU" sz="1200" dirty="0" err="1">
                <a:solidFill>
                  <a:schemeClr val="bg2"/>
                </a:solidFill>
              </a:rPr>
              <a:t>загальнодоступні</a:t>
            </a:r>
            <a:r>
              <a:rPr lang="ru-RU" sz="1200" dirty="0">
                <a:solidFill>
                  <a:schemeClr val="bg2"/>
                </a:solidFill>
              </a:rPr>
              <a:t> </a:t>
            </a:r>
            <a:r>
              <a:rPr lang="ru-RU" sz="1200" dirty="0" err="1">
                <a:solidFill>
                  <a:schemeClr val="bg2"/>
                </a:solidFill>
              </a:rPr>
              <a:t>сервіси</a:t>
            </a:r>
            <a:r>
              <a:rPr lang="ru-RU" sz="1200" dirty="0">
                <a:solidFill>
                  <a:schemeClr val="bg2"/>
                </a:solidFill>
              </a:rPr>
              <a:t> і </a:t>
            </a:r>
            <a:r>
              <a:rPr lang="ru-RU" sz="1200" dirty="0" err="1">
                <a:solidFill>
                  <a:schemeClr val="bg2"/>
                </a:solidFill>
              </a:rPr>
              <a:t>відокремлює</a:t>
            </a:r>
            <a:r>
              <a:rPr lang="ru-RU" sz="1200" dirty="0">
                <a:solidFill>
                  <a:schemeClr val="bg2"/>
                </a:solidFill>
              </a:rPr>
              <a:t> </a:t>
            </a:r>
            <a:r>
              <a:rPr lang="ru-RU" sz="1200" dirty="0" err="1">
                <a:solidFill>
                  <a:schemeClr val="bg2"/>
                </a:solidFill>
              </a:rPr>
              <a:t>їх</a:t>
            </a:r>
            <a:r>
              <a:rPr lang="ru-RU" sz="1200" dirty="0">
                <a:solidFill>
                  <a:schemeClr val="bg2"/>
                </a:solidFill>
              </a:rPr>
              <a:t> </a:t>
            </a:r>
            <a:r>
              <a:rPr lang="ru-RU" sz="1200" dirty="0" err="1">
                <a:solidFill>
                  <a:schemeClr val="bg2"/>
                </a:solidFill>
              </a:rPr>
              <a:t>від</a:t>
            </a:r>
            <a:r>
              <a:rPr lang="ru-RU" sz="1200" dirty="0">
                <a:solidFill>
                  <a:schemeClr val="bg2"/>
                </a:solidFill>
              </a:rPr>
              <a:t> </a:t>
            </a:r>
            <a:r>
              <a:rPr lang="ru-RU" sz="1200" dirty="0" err="1">
                <a:solidFill>
                  <a:schemeClr val="bg2"/>
                </a:solidFill>
              </a:rPr>
              <a:t>приватних</a:t>
            </a:r>
            <a:endParaRPr lang="ru-RU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2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Відновлення</a:t>
            </a:r>
            <a:r>
              <a:rPr lang="ru-RU" sz="2800" dirty="0"/>
              <a:t> пароля маршрутизатора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100328"/>
            <a:ext cx="8488680" cy="313639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Підключіться</a:t>
            </a:r>
            <a:r>
              <a:rPr lang="ru-RU" sz="1200" dirty="0"/>
              <a:t> до консольного порту.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Запишіть</a:t>
            </a:r>
            <a:r>
              <a:rPr lang="ru-RU" sz="1200" dirty="0"/>
              <a:t> настройки </a:t>
            </a:r>
            <a:r>
              <a:rPr lang="ru-RU" sz="1200" dirty="0" err="1"/>
              <a:t>конфігураційного</a:t>
            </a:r>
            <a:r>
              <a:rPr lang="ru-RU" sz="1200" dirty="0"/>
              <a:t> </a:t>
            </a:r>
            <a:r>
              <a:rPr lang="ru-RU" sz="1200" dirty="0" err="1"/>
              <a:t>регістра</a:t>
            </a:r>
            <a:r>
              <a:rPr lang="ru-RU" sz="12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Вимкніть</a:t>
            </a:r>
            <a:r>
              <a:rPr lang="ru-RU" sz="1200" dirty="0"/>
              <a:t> і </a:t>
            </a:r>
            <a:r>
              <a:rPr lang="ru-RU" sz="1200" dirty="0" err="1"/>
              <a:t>знову</a:t>
            </a:r>
            <a:r>
              <a:rPr lang="ru-RU" sz="1200" dirty="0"/>
              <a:t> </a:t>
            </a:r>
            <a:r>
              <a:rPr lang="ru-RU" sz="1200" dirty="0" err="1"/>
              <a:t>ввімкніть</a:t>
            </a:r>
            <a:r>
              <a:rPr lang="ru-RU" sz="1200" dirty="0"/>
              <a:t> </a:t>
            </a:r>
            <a:r>
              <a:rPr lang="ru-RU" sz="1200" dirty="0" err="1"/>
              <a:t>живлення</a:t>
            </a:r>
            <a:r>
              <a:rPr lang="ru-RU" sz="1200" dirty="0"/>
              <a:t> маршрутизатора.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Надішліть</a:t>
            </a:r>
            <a:r>
              <a:rPr lang="ru-RU" sz="1200" dirty="0"/>
              <a:t> сигнал </a:t>
            </a:r>
            <a:r>
              <a:rPr lang="ru-RU" sz="1200" dirty="0" err="1"/>
              <a:t>переривання</a:t>
            </a:r>
            <a:r>
              <a:rPr lang="ru-RU" sz="1200" dirty="0"/>
              <a:t> (</a:t>
            </a:r>
            <a:r>
              <a:rPr lang="en-US" sz="1200" dirty="0"/>
              <a:t>break sequence).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Змініть</a:t>
            </a:r>
            <a:r>
              <a:rPr lang="ru-RU" sz="1200" dirty="0"/>
              <a:t> </a:t>
            </a:r>
            <a:r>
              <a:rPr lang="ru-RU" sz="1200" dirty="0" err="1"/>
              <a:t>конфігураційний</a:t>
            </a:r>
            <a:r>
              <a:rPr lang="ru-RU" sz="1200" dirty="0"/>
              <a:t> </a:t>
            </a:r>
            <a:r>
              <a:rPr lang="ru-RU" sz="1200" dirty="0" err="1"/>
              <a:t>регістр</a:t>
            </a:r>
            <a:r>
              <a:rPr lang="ru-RU" sz="1200" dirty="0"/>
              <a:t> за </a:t>
            </a:r>
            <a:r>
              <a:rPr lang="ru-RU" sz="1200" dirty="0" err="1"/>
              <a:t>умовчанням</a:t>
            </a:r>
            <a:r>
              <a:rPr lang="ru-RU" sz="1200" dirty="0"/>
              <a:t> за </a:t>
            </a:r>
            <a:r>
              <a:rPr lang="ru-RU" sz="1200" dirty="0" err="1"/>
              <a:t>допомогою</a:t>
            </a:r>
            <a:r>
              <a:rPr lang="ru-RU" sz="1200" dirty="0"/>
              <a:t> </a:t>
            </a:r>
            <a:r>
              <a:rPr lang="ru-RU" sz="1200" dirty="0" err="1"/>
              <a:t>команди</a:t>
            </a:r>
            <a:r>
              <a:rPr lang="ru-RU" sz="1200" dirty="0"/>
              <a:t> </a:t>
            </a:r>
            <a:r>
              <a:rPr lang="en-US" sz="1200" dirty="0" err="1"/>
              <a:t>confreg</a:t>
            </a:r>
            <a:r>
              <a:rPr lang="en-US" sz="1200" dirty="0"/>
              <a:t> 0x2142.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Перезавантажте</a:t>
            </a:r>
            <a:r>
              <a:rPr lang="ru-RU" sz="1200" dirty="0"/>
              <a:t> маршрутизатор.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Натисніть</a:t>
            </a:r>
            <a:r>
              <a:rPr lang="ru-RU" sz="1200" dirty="0"/>
              <a:t> </a:t>
            </a:r>
            <a:r>
              <a:rPr lang="ru-RU" sz="1200" dirty="0" err="1"/>
              <a:t>комбінацію</a:t>
            </a:r>
            <a:r>
              <a:rPr lang="ru-RU" sz="1200" dirty="0"/>
              <a:t> </a:t>
            </a:r>
            <a:r>
              <a:rPr lang="ru-RU" sz="1200" dirty="0" err="1"/>
              <a:t>клавіш</a:t>
            </a:r>
            <a:r>
              <a:rPr lang="ru-RU" sz="1200" dirty="0"/>
              <a:t> </a:t>
            </a:r>
            <a:r>
              <a:rPr lang="en-US" sz="1200" dirty="0"/>
              <a:t>Ctrl-C, </a:t>
            </a:r>
            <a:r>
              <a:rPr lang="ru-RU" sz="1200" dirty="0" err="1"/>
              <a:t>щоб</a:t>
            </a:r>
            <a:r>
              <a:rPr lang="ru-RU" sz="1200" dirty="0"/>
              <a:t> </a:t>
            </a:r>
            <a:r>
              <a:rPr lang="ru-RU" sz="1200" dirty="0" err="1"/>
              <a:t>пропустити</a:t>
            </a:r>
            <a:r>
              <a:rPr lang="ru-RU" sz="1200" dirty="0"/>
              <a:t> </a:t>
            </a:r>
            <a:r>
              <a:rPr lang="ru-RU" sz="1200" dirty="0" err="1"/>
              <a:t>процедури</a:t>
            </a:r>
            <a:r>
              <a:rPr lang="ru-RU" sz="1200" dirty="0"/>
              <a:t> </a:t>
            </a:r>
            <a:r>
              <a:rPr lang="ru-RU" sz="1200" dirty="0" err="1"/>
              <a:t>початкову</a:t>
            </a:r>
            <a:r>
              <a:rPr lang="ru-RU" sz="1200" dirty="0"/>
              <a:t> </a:t>
            </a:r>
            <a:r>
              <a:rPr lang="ru-RU" sz="1200" dirty="0" err="1"/>
              <a:t>конфігурацію</a:t>
            </a:r>
            <a:r>
              <a:rPr lang="ru-RU" sz="12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Переведіть</a:t>
            </a:r>
            <a:r>
              <a:rPr lang="ru-RU" sz="1200" dirty="0"/>
              <a:t> маршрутизатор в </a:t>
            </a:r>
            <a:r>
              <a:rPr lang="ru-RU" sz="1200" dirty="0" err="1"/>
              <a:t>привілейований</a:t>
            </a:r>
            <a:r>
              <a:rPr lang="ru-RU" sz="1200" dirty="0"/>
              <a:t> режим.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Скопіюйте</a:t>
            </a:r>
            <a:r>
              <a:rPr lang="ru-RU" sz="1200" dirty="0"/>
              <a:t> </a:t>
            </a:r>
            <a:r>
              <a:rPr lang="ru-RU" sz="1200" dirty="0" err="1"/>
              <a:t>завантажувальний</a:t>
            </a:r>
            <a:r>
              <a:rPr lang="ru-RU" sz="1200" dirty="0"/>
              <a:t> </a:t>
            </a:r>
            <a:r>
              <a:rPr lang="ru-RU" sz="1200" dirty="0" err="1"/>
              <a:t>конфігурацію</a:t>
            </a:r>
            <a:r>
              <a:rPr lang="ru-RU" sz="1200" dirty="0"/>
              <a:t> в </a:t>
            </a:r>
            <a:r>
              <a:rPr lang="ru-RU" sz="1200" dirty="0" err="1"/>
              <a:t>поточну</a:t>
            </a:r>
            <a:r>
              <a:rPr lang="ru-RU" sz="1200" dirty="0"/>
              <a:t> </a:t>
            </a:r>
            <a:r>
              <a:rPr lang="ru-RU" sz="1200" dirty="0" err="1"/>
              <a:t>конфігурацію</a:t>
            </a:r>
            <a:r>
              <a:rPr lang="ru-RU" sz="12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Перевірте</a:t>
            </a:r>
            <a:r>
              <a:rPr lang="ru-RU" sz="1200" dirty="0"/>
              <a:t> </a:t>
            </a:r>
            <a:r>
              <a:rPr lang="ru-RU" sz="1200" dirty="0" err="1"/>
              <a:t>конфігурацію</a:t>
            </a:r>
            <a:r>
              <a:rPr lang="ru-RU" sz="12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Змініть</a:t>
            </a:r>
            <a:r>
              <a:rPr lang="ru-RU" sz="1200" dirty="0"/>
              <a:t> пароль </a:t>
            </a:r>
            <a:r>
              <a:rPr lang="en-US" sz="1200" dirty="0"/>
              <a:t>enable secret.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/>
              <a:t>Додайте </a:t>
            </a:r>
            <a:r>
              <a:rPr lang="ru-RU" sz="1200" dirty="0" err="1"/>
              <a:t>всі</a:t>
            </a:r>
            <a:r>
              <a:rPr lang="ru-RU" sz="1200" dirty="0"/>
              <a:t> </a:t>
            </a:r>
            <a:r>
              <a:rPr lang="ru-RU" sz="1200" dirty="0" err="1"/>
              <a:t>інтерфейси</a:t>
            </a:r>
            <a:r>
              <a:rPr lang="ru-RU" sz="12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Змініть</a:t>
            </a:r>
            <a:r>
              <a:rPr lang="ru-RU" sz="1200" dirty="0"/>
              <a:t> </a:t>
            </a:r>
            <a:r>
              <a:rPr lang="ru-RU" sz="1200" dirty="0" err="1"/>
              <a:t>значення</a:t>
            </a:r>
            <a:r>
              <a:rPr lang="ru-RU" sz="1200" dirty="0"/>
              <a:t> </a:t>
            </a:r>
            <a:r>
              <a:rPr lang="en-US" sz="1200" dirty="0" err="1"/>
              <a:t>config</a:t>
            </a:r>
            <a:r>
              <a:rPr lang="en-US" sz="1200" dirty="0"/>
              <a:t>-register </a:t>
            </a:r>
            <a:r>
              <a:rPr lang="ru-RU" sz="1200" dirty="0"/>
              <a:t>за </a:t>
            </a:r>
            <a:r>
              <a:rPr lang="ru-RU" sz="1200" dirty="0" err="1"/>
              <a:t>допомогою</a:t>
            </a:r>
            <a:r>
              <a:rPr lang="ru-RU" sz="1200" dirty="0"/>
              <a:t> </a:t>
            </a:r>
            <a:r>
              <a:rPr lang="ru-RU" sz="1200" dirty="0" err="1"/>
              <a:t>команди</a:t>
            </a:r>
            <a:r>
              <a:rPr lang="ru-RU" sz="1200" dirty="0"/>
              <a:t> </a:t>
            </a:r>
            <a:r>
              <a:rPr lang="en-US" sz="1200" dirty="0" err="1"/>
              <a:t>config</a:t>
            </a:r>
            <a:r>
              <a:rPr lang="en-US" sz="1200" dirty="0"/>
              <a:t>-register [</a:t>
            </a:r>
            <a:r>
              <a:rPr lang="ru-RU" sz="1200" dirty="0" err="1"/>
              <a:t>значення</a:t>
            </a:r>
            <a:r>
              <a:rPr lang="ru-RU" sz="1200" dirty="0"/>
              <a:t> </a:t>
            </a:r>
            <a:r>
              <a:rPr lang="ru-RU" sz="1200" dirty="0" err="1"/>
              <a:t>конфігураційного</a:t>
            </a:r>
            <a:r>
              <a:rPr lang="ru-RU" sz="1200" dirty="0"/>
              <a:t> </a:t>
            </a:r>
            <a:r>
              <a:rPr lang="ru-RU" sz="1200" dirty="0" err="1"/>
              <a:t>регістра</a:t>
            </a:r>
            <a:r>
              <a:rPr lang="ru-RU" sz="1200" dirty="0"/>
              <a:t>].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 err="1"/>
              <a:t>Збережіть</a:t>
            </a:r>
            <a:r>
              <a:rPr lang="ru-RU" sz="1200" dirty="0"/>
              <a:t> </a:t>
            </a:r>
            <a:r>
              <a:rPr lang="ru-RU" sz="1200" dirty="0" err="1"/>
              <a:t>зміни</a:t>
            </a:r>
            <a:r>
              <a:rPr lang="ru-RU" sz="1200" dirty="0"/>
              <a:t> </a:t>
            </a:r>
            <a:r>
              <a:rPr lang="ru-RU" sz="1200" dirty="0" err="1"/>
              <a:t>конфігурації</a:t>
            </a:r>
            <a:r>
              <a:rPr lang="ru-RU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01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Відновлення</a:t>
            </a:r>
            <a:r>
              <a:rPr lang="ru-RU" sz="2800" b="0" i="0" u="none" baseline="0" dirty="0"/>
              <a:t> пароля</a:t>
            </a:r>
            <a:endParaRPr lang="ru-RU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" y="1125276"/>
            <a:ext cx="4711065" cy="162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80" y="2908356"/>
            <a:ext cx="4711065" cy="1625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671059"/>
            <a:ext cx="4711064" cy="163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5242560" y="5197652"/>
            <a:ext cx="3529965" cy="579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Механизм восстановления </a:t>
            </a:r>
            <a:br>
              <a:rPr lang="en-US" sz="1600" b="0" i="0" u="none" baseline="0" dirty="0"/>
            </a:br>
            <a:r>
              <a:rPr lang="ru-RU" sz="1600" b="0" i="0" u="none" baseline="0" dirty="0"/>
              <a:t>пароля отключен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342900" y="3490241"/>
            <a:ext cx="3529965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Команда </a:t>
            </a:r>
            <a:br>
              <a:rPr lang="en-US" sz="1600" b="0" i="0" u="none" baseline="0" dirty="0"/>
            </a:br>
            <a:r>
              <a:rPr lang="ru-RU" sz="1600" b="0" i="0" u="none" baseline="0" dirty="0" err="1"/>
              <a:t>no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service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password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recovery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212080" y="1660398"/>
            <a:ext cx="3529965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dirty="0" err="1"/>
              <a:t>Відключення</a:t>
            </a:r>
            <a:br>
              <a:rPr lang="en-US" sz="1600" b="0" i="0" u="none" baseline="0" dirty="0"/>
            </a:br>
            <a:r>
              <a:rPr lang="uk-UA" sz="1600" b="0" i="0" u="none" baseline="0" dirty="0"/>
              <a:t>відновлення</a:t>
            </a:r>
            <a:r>
              <a:rPr lang="ru-RU" sz="1600" b="0" i="0" u="none" baseline="0" dirty="0"/>
              <a:t> пароля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2.3.2:</a:t>
            </a:r>
            <a:br>
              <a:rPr lang="ru-RU" sz="2800" dirty="0"/>
            </a:br>
            <a:r>
              <a:rPr lang="ru-RU" sz="2800" b="0" i="0" u="none" baseline="0" dirty="0" err="1"/>
              <a:t>Захист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управління</a:t>
            </a:r>
            <a:r>
              <a:rPr lang="ru-RU" sz="2800" b="0" i="0" u="none" baseline="0" dirty="0"/>
              <a:t> </a:t>
            </a:r>
            <a:r>
              <a:rPr lang="ru-RU" sz="2800" dirty="0"/>
              <a:t>т</a:t>
            </a:r>
            <a:r>
              <a:rPr lang="ru-RU" sz="2800" b="0" i="0" u="none" baseline="0" dirty="0"/>
              <a:t>а </a:t>
            </a:r>
            <a:r>
              <a:rPr lang="ru-RU" sz="2800" b="0" i="0" u="none" baseline="0" dirty="0" err="1"/>
              <a:t>звітності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3274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Визначення</a:t>
            </a:r>
            <a:r>
              <a:rPr lang="ru-RU" sz="2800" b="0" i="0" u="none" baseline="0" dirty="0"/>
              <a:t> типу доступа </a:t>
            </a:r>
            <a:r>
              <a:rPr lang="ru-RU" sz="2800" b="0" i="0" u="none" baseline="0" dirty="0" err="1"/>
              <a:t>управління</a:t>
            </a:r>
            <a:endParaRPr lang="ru-RU" sz="28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1" y="1214225"/>
            <a:ext cx="5278755" cy="200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19" y="3361561"/>
            <a:ext cx="4211955" cy="300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778816" y="1272373"/>
            <a:ext cx="3007044" cy="18866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100" b="0" i="0" u="none" baseline="0" dirty="0" err="1"/>
              <a:t>Внутріполосне</a:t>
            </a:r>
            <a:r>
              <a:rPr lang="ru-RU" sz="1100" b="0" i="0" u="none" baseline="0" dirty="0"/>
              <a:t> (</a:t>
            </a:r>
            <a:r>
              <a:rPr lang="ru-RU" sz="1100" b="0" i="0" u="none" baseline="0" dirty="0" err="1"/>
              <a:t>In-Band</a:t>
            </a:r>
            <a:r>
              <a:rPr lang="ru-RU" sz="1100" b="0" i="0" u="none" baseline="0" dirty="0"/>
              <a:t>) </a:t>
            </a:r>
            <a:r>
              <a:rPr lang="ru-RU" sz="1100" b="0" i="0" u="none" baseline="0" dirty="0" err="1"/>
              <a:t>управління</a:t>
            </a:r>
            <a:r>
              <a:rPr lang="ru-RU" sz="1100" b="0" i="0" u="none" baseline="0" dirty="0"/>
              <a:t>:</a:t>
            </a:r>
          </a:p>
          <a:p>
            <a:r>
              <a:rPr lang="ru-RU" sz="1100" dirty="0" err="1">
                <a:cs typeface="Courier New" panose="02070309020205020404" pitchFamily="49" charset="0"/>
              </a:rPr>
              <a:t>Застосовується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r>
              <a:rPr lang="ru-RU" sz="1100" dirty="0" err="1">
                <a:cs typeface="Courier New" panose="02070309020205020404" pitchFamily="49" charset="0"/>
              </a:rPr>
              <a:t>тільки</a:t>
            </a:r>
            <a:r>
              <a:rPr lang="ru-RU" sz="1100" dirty="0">
                <a:cs typeface="Courier New" panose="02070309020205020404" pitchFamily="49" charset="0"/>
              </a:rPr>
              <a:t> до тих </a:t>
            </a:r>
            <a:r>
              <a:rPr lang="ru-RU" sz="1100" dirty="0" err="1">
                <a:cs typeface="Courier New" panose="02070309020205020404" pitchFamily="49" charset="0"/>
              </a:rPr>
              <a:t>пристроїв</a:t>
            </a:r>
            <a:r>
              <a:rPr lang="ru-RU" sz="1100" dirty="0">
                <a:cs typeface="Courier New" panose="02070309020205020404" pitchFamily="49" charset="0"/>
              </a:rPr>
              <a:t>, </a:t>
            </a:r>
            <a:r>
              <a:rPr lang="ru-RU" sz="1100" dirty="0" err="1">
                <a:cs typeface="Courier New" panose="02070309020205020404" pitchFamily="49" charset="0"/>
              </a:rPr>
              <a:t>якими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r>
              <a:rPr lang="ru-RU" sz="1100" dirty="0" err="1">
                <a:cs typeface="Courier New" panose="02070309020205020404" pitchFamily="49" charset="0"/>
              </a:rPr>
              <a:t>потрібно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r>
              <a:rPr lang="ru-RU" sz="1100" dirty="0" err="1">
                <a:cs typeface="Courier New" panose="02070309020205020404" pitchFamily="49" charset="0"/>
              </a:rPr>
              <a:t>управляти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r>
              <a:rPr lang="ru-RU" sz="1100" dirty="0" err="1">
                <a:cs typeface="Courier New" panose="02070309020205020404" pitchFamily="49" charset="0"/>
              </a:rPr>
              <a:t>або</a:t>
            </a:r>
            <a:r>
              <a:rPr lang="ru-RU" sz="1100" dirty="0">
                <a:cs typeface="Courier New" panose="02070309020205020404" pitchFamily="49" charset="0"/>
              </a:rPr>
              <a:t> роботу </a:t>
            </a:r>
            <a:r>
              <a:rPr lang="ru-RU" sz="1100" dirty="0" err="1">
                <a:cs typeface="Courier New" panose="02070309020205020404" pitchFamily="49" charset="0"/>
              </a:rPr>
              <a:t>яких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r>
              <a:rPr lang="ru-RU" sz="1100" dirty="0" err="1">
                <a:cs typeface="Courier New" panose="02070309020205020404" pitchFamily="49" charset="0"/>
              </a:rPr>
              <a:t>потрібно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r>
              <a:rPr lang="ru-RU" sz="1100" dirty="0" err="1">
                <a:cs typeface="Courier New" panose="02070309020205020404" pitchFamily="49" charset="0"/>
              </a:rPr>
              <a:t>контролювати</a:t>
            </a:r>
            <a:r>
              <a:rPr lang="ru-RU" sz="1100" dirty="0">
                <a:cs typeface="Courier New" panose="02070309020205020404" pitchFamily="49" charset="0"/>
              </a:rPr>
              <a:t>.</a:t>
            </a:r>
          </a:p>
          <a:p>
            <a:r>
              <a:rPr lang="ru-RU" sz="1100" dirty="0" err="1">
                <a:cs typeface="Courier New" panose="02070309020205020404" pitchFamily="49" charset="0"/>
              </a:rPr>
              <a:t>Якщо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r>
              <a:rPr lang="ru-RU" sz="1100" dirty="0" err="1">
                <a:cs typeface="Courier New" panose="02070309020205020404" pitchFamily="49" charset="0"/>
              </a:rPr>
              <a:t>можливо</a:t>
            </a:r>
            <a:r>
              <a:rPr lang="ru-RU" sz="1100" dirty="0">
                <a:cs typeface="Courier New" panose="02070309020205020404" pitchFamily="49" charset="0"/>
              </a:rPr>
              <a:t>, </a:t>
            </a:r>
            <a:r>
              <a:rPr lang="ru-RU" sz="1100" dirty="0" err="1">
                <a:cs typeface="Courier New" panose="02070309020205020404" pitchFamily="49" charset="0"/>
              </a:rPr>
              <a:t>використовуйте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r>
              <a:rPr lang="ru-RU" sz="1100" dirty="0" err="1">
                <a:cs typeface="Courier New" panose="02070309020205020404" pitchFamily="49" charset="0"/>
              </a:rPr>
              <a:t>протоколи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r>
              <a:rPr lang="ru-RU" sz="1100" dirty="0" err="1">
                <a:cs typeface="Courier New" panose="02070309020205020404" pitchFamily="49" charset="0"/>
              </a:rPr>
              <a:t>IPsec</a:t>
            </a:r>
            <a:r>
              <a:rPr lang="ru-RU" sz="1100" dirty="0">
                <a:cs typeface="Courier New" panose="02070309020205020404" pitchFamily="49" charset="0"/>
              </a:rPr>
              <a:t>, SSH </a:t>
            </a:r>
            <a:r>
              <a:rPr lang="ru-RU" sz="1100" dirty="0" err="1">
                <a:cs typeface="Courier New" panose="02070309020205020404" pitchFamily="49" charset="0"/>
              </a:rPr>
              <a:t>або</a:t>
            </a:r>
            <a:r>
              <a:rPr lang="ru-RU" sz="1100" dirty="0">
                <a:cs typeface="Courier New" panose="02070309020205020404" pitchFamily="49" charset="0"/>
              </a:rPr>
              <a:t> SSL.</a:t>
            </a:r>
          </a:p>
          <a:p>
            <a:r>
              <a:rPr lang="ru-RU" sz="1100" dirty="0" err="1">
                <a:cs typeface="Courier New" panose="02070309020205020404" pitchFamily="49" charset="0"/>
              </a:rPr>
              <a:t>Необхідно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r>
              <a:rPr lang="ru-RU" sz="1100" dirty="0" err="1">
                <a:cs typeface="Courier New" panose="02070309020205020404" pitchFamily="49" charset="0"/>
              </a:rPr>
              <a:t>вирішити</a:t>
            </a:r>
            <a:r>
              <a:rPr lang="ru-RU" sz="1100" dirty="0">
                <a:cs typeface="Courier New" panose="02070309020205020404" pitchFamily="49" charset="0"/>
              </a:rPr>
              <a:t>, </a:t>
            </a:r>
            <a:r>
              <a:rPr lang="ru-RU" sz="1100" dirty="0" err="1">
                <a:cs typeface="Courier New" panose="02070309020205020404" pitchFamily="49" charset="0"/>
              </a:rPr>
              <a:t>чи</a:t>
            </a:r>
            <a:r>
              <a:rPr lang="ru-RU" sz="1100" dirty="0">
                <a:cs typeface="Courier New" panose="02070309020205020404" pitchFamily="49" charset="0"/>
              </a:rPr>
              <a:t> повинен бути канал </a:t>
            </a:r>
            <a:r>
              <a:rPr lang="ru-RU" sz="1100" dirty="0" err="1">
                <a:cs typeface="Courier New" panose="02070309020205020404" pitchFamily="49" charset="0"/>
              </a:rPr>
              <a:t>управління</a:t>
            </a:r>
            <a:r>
              <a:rPr lang="ru-RU" sz="1100" dirty="0">
                <a:cs typeface="Courier New" panose="02070309020205020404" pitchFamily="49" charset="0"/>
              </a:rPr>
              <a:t> </a:t>
            </a:r>
            <a:r>
              <a:rPr lang="ru-RU" sz="1100" dirty="0" err="1">
                <a:cs typeface="Courier New" panose="02070309020205020404" pitchFamily="49" charset="0"/>
              </a:rPr>
              <a:t>відкритий</a:t>
            </a:r>
            <a:r>
              <a:rPr lang="ru-RU" sz="1100" dirty="0">
                <a:cs typeface="Courier New" panose="02070309020205020404" pitchFamily="49" charset="0"/>
              </a:rPr>
              <a:t> весь час.</a:t>
            </a:r>
            <a:endParaRPr lang="ru-RU" sz="1100" b="0" i="0" u="none" baseline="0" dirty="0">
              <a:cs typeface="Courier New" panose="02070309020205020404" pitchFamily="49" charset="0"/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60120" y="4220120"/>
            <a:ext cx="3314699" cy="1290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100" b="0" i="0" u="none" baseline="0" dirty="0" err="1"/>
              <a:t>Внеполосне</a:t>
            </a:r>
            <a:r>
              <a:rPr lang="ru-RU" sz="1100" b="0" i="0" u="none" baseline="0" dirty="0"/>
              <a:t> (</a:t>
            </a:r>
            <a:r>
              <a:rPr lang="ru-RU" sz="1100" b="0" i="0" u="none" baseline="0" dirty="0" err="1"/>
              <a:t>Out-of-Band</a:t>
            </a:r>
            <a:r>
              <a:rPr lang="ru-RU" sz="1100" b="0" i="0" u="none" baseline="0" dirty="0"/>
              <a:t>, OOB) </a:t>
            </a:r>
            <a:r>
              <a:rPr lang="ru-RU" sz="1100" b="0" i="0" u="none" baseline="0" dirty="0" err="1"/>
              <a:t>управління</a:t>
            </a:r>
            <a:r>
              <a:rPr lang="ru-RU" sz="1100" b="0" i="0" u="none" baseline="0" dirty="0"/>
              <a:t>:</a:t>
            </a:r>
          </a:p>
          <a:p>
            <a:pPr algn="l" rtl="0"/>
            <a:r>
              <a:rPr lang="ru-RU" sz="1100" b="0" i="0" u="none" baseline="0" dirty="0" err="1">
                <a:cs typeface="Courier New" panose="02070309020205020404" pitchFamily="49" charset="0"/>
              </a:rPr>
              <a:t>Забезпечує</a:t>
            </a:r>
            <a:r>
              <a:rPr lang="ru-RU" sz="1100" b="0" i="0" u="none" baseline="0" dirty="0">
                <a:cs typeface="Courier New" panose="02070309020205020404" pitchFamily="49" charset="0"/>
              </a:rPr>
              <a:t> </a:t>
            </a:r>
            <a:r>
              <a:rPr lang="ru-RU" sz="1100" b="0" i="0" u="none" baseline="0" dirty="0" err="1">
                <a:cs typeface="Courier New" panose="02070309020205020404" pitchFamily="49" charset="0"/>
              </a:rPr>
              <a:t>найвисший</a:t>
            </a:r>
            <a:r>
              <a:rPr lang="ru-RU" sz="1100" b="0" i="0" u="none" dirty="0">
                <a:cs typeface="Courier New" panose="02070309020205020404" pitchFamily="49" charset="0"/>
              </a:rPr>
              <a:t> </a:t>
            </a:r>
            <a:r>
              <a:rPr lang="ru-RU" sz="1100" b="0" i="0" u="none" dirty="0" err="1">
                <a:cs typeface="Courier New" panose="02070309020205020404" pitchFamily="49" charset="0"/>
              </a:rPr>
              <a:t>рівеь</a:t>
            </a:r>
            <a:r>
              <a:rPr lang="ru-RU" sz="1100" b="0" i="0" u="none" dirty="0">
                <a:cs typeface="Courier New" panose="02070309020205020404" pitchFamily="49" charset="0"/>
              </a:rPr>
              <a:t> </a:t>
            </a:r>
            <a:r>
              <a:rPr lang="ru-RU" sz="1100" b="0" i="0" u="none" dirty="0" err="1">
                <a:cs typeface="Courier New" panose="02070309020205020404" pitchFamily="49" charset="0"/>
              </a:rPr>
              <a:t>безпеки</a:t>
            </a:r>
            <a:r>
              <a:rPr lang="ru-RU" sz="1100" b="0" i="0" u="none" baseline="0" dirty="0">
                <a:cs typeface="Courier New" panose="02070309020205020404" pitchFamily="49" charset="0"/>
              </a:rPr>
              <a:t>.</a:t>
            </a:r>
          </a:p>
          <a:p>
            <a:pPr algn="l" rtl="0"/>
            <a:r>
              <a:rPr lang="ru-RU" sz="1100" b="0" i="0" u="none" baseline="0" dirty="0" err="1">
                <a:cs typeface="Courier New" panose="02070309020205020404" pitchFamily="49" charset="0"/>
              </a:rPr>
              <a:t>Зменшує</a:t>
            </a:r>
            <a:r>
              <a:rPr lang="ru-RU" sz="1100" b="0" i="0" u="none" baseline="0" dirty="0">
                <a:cs typeface="Courier New" panose="02070309020205020404" pitchFamily="49" charset="0"/>
              </a:rPr>
              <a:t> </a:t>
            </a:r>
            <a:r>
              <a:rPr lang="ru-RU" sz="1100" b="0" i="0" u="none" baseline="0" dirty="0" err="1">
                <a:cs typeface="Courier New" panose="02070309020205020404" pitchFamily="49" charset="0"/>
              </a:rPr>
              <a:t>ризик</a:t>
            </a:r>
            <a:r>
              <a:rPr lang="ru-RU" sz="1100" b="0" i="0" u="none" baseline="0" dirty="0">
                <a:cs typeface="Courier New" panose="02070309020205020404" pitchFamily="49" charset="0"/>
              </a:rPr>
              <a:t> </a:t>
            </a:r>
            <a:r>
              <a:rPr lang="ru-RU" sz="1100" b="0" i="0" u="none" baseline="0" dirty="0" err="1">
                <a:cs typeface="Courier New" panose="02070309020205020404" pitchFamily="49" charset="0"/>
              </a:rPr>
              <a:t>проходження</a:t>
            </a:r>
            <a:r>
              <a:rPr lang="ru-RU" sz="1100" b="0" i="0" u="none" baseline="0" dirty="0">
                <a:cs typeface="Courier New" panose="02070309020205020404" pitchFamily="49" charset="0"/>
              </a:rPr>
              <a:t> </a:t>
            </a:r>
            <a:r>
              <a:rPr lang="ru-RU" sz="1100" b="0" i="0" u="none" baseline="0" dirty="0" err="1">
                <a:cs typeface="Courier New" panose="02070309020205020404" pitchFamily="49" charset="0"/>
              </a:rPr>
              <a:t>незахищених</a:t>
            </a:r>
            <a:r>
              <a:rPr lang="ru-RU" sz="1100" b="0" i="0" u="none" baseline="0" dirty="0">
                <a:cs typeface="Courier New" panose="02070309020205020404" pitchFamily="49" charset="0"/>
              </a:rPr>
              <a:t> </a:t>
            </a:r>
            <a:r>
              <a:rPr lang="ru-RU" sz="1100" b="0" i="0" u="none" baseline="0" dirty="0" err="1">
                <a:cs typeface="Courier New" panose="02070309020205020404" pitchFamily="49" charset="0"/>
              </a:rPr>
              <a:t>протоколів</a:t>
            </a:r>
            <a:r>
              <a:rPr lang="ru-RU" sz="1100" b="0" i="0" u="none" baseline="0" dirty="0">
                <a:cs typeface="Courier New" panose="02070309020205020404" pitchFamily="49" charset="0"/>
              </a:rPr>
              <a:t> </a:t>
            </a:r>
            <a:r>
              <a:rPr lang="ru-RU" sz="1100" b="0" i="0" u="none" baseline="0" dirty="0" err="1">
                <a:cs typeface="Courier New" panose="02070309020205020404" pitchFamily="49" charset="0"/>
              </a:rPr>
              <a:t>управління</a:t>
            </a:r>
            <a:r>
              <a:rPr lang="ru-RU" sz="1100" b="0" i="0" u="none" baseline="0" dirty="0">
                <a:cs typeface="Courier New" panose="02070309020205020404" pitchFamily="49" charset="0"/>
              </a:rPr>
              <a:t> по  </a:t>
            </a:r>
            <a:r>
              <a:rPr lang="ru-RU" sz="1100" b="0" i="0" u="none" baseline="0" dirty="0" err="1">
                <a:cs typeface="Courier New" panose="02070309020205020404" pitchFamily="49" charset="0"/>
              </a:rPr>
              <a:t>виробничій</a:t>
            </a:r>
            <a:r>
              <a:rPr lang="ru-RU" sz="1100" b="0" i="0" u="none" baseline="0" dirty="0">
                <a:cs typeface="Courier New" panose="02070309020205020404" pitchFamily="49" charset="0"/>
              </a:rPr>
              <a:t> </a:t>
            </a:r>
            <a:r>
              <a:rPr lang="ru-RU" sz="1100" b="0" i="0" u="none" baseline="0" dirty="0" err="1">
                <a:cs typeface="Courier New" panose="02070309020205020404" pitchFamily="49" charset="0"/>
              </a:rPr>
              <a:t>мережі</a:t>
            </a:r>
            <a:endParaRPr lang="ru-RU" sz="1100" b="0" i="0" u="none" baseline="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800" b="0" i="0" u="none" baseline="0" dirty="0"/>
              <a:t>Тема 2.3.3:</a:t>
            </a:r>
            <a:br>
              <a:rPr lang="ru-RU" sz="2800" dirty="0"/>
            </a:br>
            <a:r>
              <a:rPr lang="ru-RU" sz="2800" dirty="0" err="1"/>
              <a:t>Використання</a:t>
            </a:r>
            <a:r>
              <a:rPr lang="ru-RU" sz="2800" dirty="0"/>
              <a:t> системного журналу (</a:t>
            </a:r>
            <a:r>
              <a:rPr lang="ru-RU" sz="2800" dirty="0" err="1"/>
              <a:t>Syslog</a:t>
            </a:r>
            <a:r>
              <a:rPr lang="ru-RU" sz="2800" dirty="0"/>
              <a:t>) для </a:t>
            </a:r>
            <a:r>
              <a:rPr lang="ru-RU" sz="2800" dirty="0" err="1"/>
              <a:t>захисту</a:t>
            </a:r>
            <a:r>
              <a:rPr lang="ru-RU" sz="2800" dirty="0"/>
              <a:t> </a:t>
            </a:r>
            <a:r>
              <a:rPr lang="ru-RU" sz="2800" dirty="0" err="1"/>
              <a:t>мережі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348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Основі</a:t>
            </a:r>
            <a:r>
              <a:rPr lang="ru-RU" sz="2800" b="0" i="0" u="none" dirty="0"/>
              <a:t> </a:t>
            </a:r>
            <a:r>
              <a:rPr lang="ru-RU" sz="2800" b="0" i="0" u="none" dirty="0" err="1"/>
              <a:t>відомості</a:t>
            </a:r>
            <a:r>
              <a:rPr lang="ru-RU" sz="2800" b="0" i="0" u="none" dirty="0"/>
              <a:t> </a:t>
            </a:r>
            <a:r>
              <a:rPr lang="ru-RU" sz="2800" b="0" i="0" u="none" baseline="0" dirty="0"/>
              <a:t>о системном </a:t>
            </a:r>
            <a:r>
              <a:rPr lang="ru-RU" sz="2800" b="0" i="0" u="none" baseline="0" dirty="0" err="1"/>
              <a:t>журналі</a:t>
            </a:r>
            <a:endParaRPr lang="ru-RU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757363"/>
            <a:ext cx="523875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Робота системного журнала (</a:t>
            </a:r>
            <a:r>
              <a:rPr lang="ru-RU" sz="2800" b="0" i="0" u="none" baseline="0" dirty="0" err="1"/>
              <a:t>Syslog</a:t>
            </a:r>
            <a:r>
              <a:rPr lang="ru-RU" sz="2800" b="0" i="0" u="none" baseline="0" dirty="0"/>
              <a:t>)</a:t>
            </a:r>
            <a:endParaRPr lang="ru-RU" sz="2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" y="1183474"/>
            <a:ext cx="7303770" cy="506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4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Syslog-повідомлення</a:t>
            </a:r>
            <a:endParaRPr lang="ru-RU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" y="1561847"/>
            <a:ext cx="5222169" cy="167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" y="3867685"/>
            <a:ext cx="5073967" cy="249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02920" y="126415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 err="1"/>
              <a:t>Рівень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небезпеки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01979" y="3573326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Пример </a:t>
            </a:r>
            <a:r>
              <a:rPr lang="ru-RU" sz="1600" b="0" i="0" u="none" baseline="0" dirty="0" err="1"/>
              <a:t>рівня</a:t>
            </a:r>
            <a:r>
              <a:rPr lang="ru-RU" sz="1600" b="0" i="0" u="none" baseline="0" dirty="0"/>
              <a:t> </a:t>
            </a:r>
            <a:r>
              <a:rPr lang="ru-RU" sz="1600" b="0" i="0" u="none" baseline="0" dirty="0" err="1"/>
              <a:t>небезпеки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9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Syslog-повідомлення</a:t>
            </a:r>
            <a:r>
              <a:rPr lang="ru-RU" sz="2800" b="0" i="0" u="none" baseline="0" dirty="0"/>
              <a:t> (</a:t>
            </a:r>
            <a:r>
              <a:rPr lang="ru-RU" sz="2800" b="0" i="0" u="none" baseline="0" dirty="0" err="1"/>
              <a:t>продовження</a:t>
            </a:r>
            <a:r>
              <a:rPr lang="ru-RU" sz="2800" b="0" i="0" u="none" baseline="0" dirty="0"/>
              <a:t>)</a:t>
            </a:r>
            <a:endParaRPr lang="ru-RU" sz="28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251585"/>
            <a:ext cx="82867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28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Системи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Syslog</a:t>
            </a:r>
            <a:endParaRPr lang="ru-RU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8" y="1041569"/>
            <a:ext cx="7675245" cy="521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2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Три </a:t>
            </a:r>
            <a:r>
              <a:rPr lang="ru-RU" sz="2800" b="0" i="0" u="none" baseline="0" dirty="0" err="1"/>
              <a:t>області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захисту</a:t>
            </a:r>
            <a:r>
              <a:rPr lang="ru-RU" sz="2800" b="0" i="0" u="none" baseline="0" dirty="0"/>
              <a:t> маршрутизатора</a:t>
            </a:r>
            <a:endParaRPr lang="ru-RU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342073"/>
            <a:ext cx="74009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364098" y="3381494"/>
            <a:ext cx="15532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solidFill>
                  <a:schemeClr val="bg2"/>
                </a:solidFill>
              </a:rPr>
              <a:t>фізична</a:t>
            </a:r>
            <a:r>
              <a:rPr lang="ru-RU" sz="1400" dirty="0">
                <a:solidFill>
                  <a:schemeClr val="bg2"/>
                </a:solidFill>
              </a:rPr>
              <a:t> </a:t>
            </a:r>
            <a:r>
              <a:rPr lang="ru-RU" sz="1400" dirty="0" err="1">
                <a:solidFill>
                  <a:schemeClr val="bg2"/>
                </a:solidFill>
              </a:rPr>
              <a:t>безпека</a:t>
            </a:r>
            <a:endParaRPr lang="ru-RU" sz="1400" dirty="0">
              <a:solidFill>
                <a:schemeClr val="bg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403599" y="839319"/>
            <a:ext cx="280851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err="1">
                <a:solidFill>
                  <a:schemeClr val="bg2"/>
                </a:solidFill>
              </a:rPr>
              <a:t>безпека</a:t>
            </a:r>
            <a:r>
              <a:rPr lang="ru-RU" sz="1400" dirty="0">
                <a:solidFill>
                  <a:schemeClr val="bg2"/>
                </a:solidFill>
              </a:rPr>
              <a:t> </a:t>
            </a:r>
            <a:r>
              <a:rPr lang="ru-RU" sz="1400" dirty="0" err="1">
                <a:solidFill>
                  <a:schemeClr val="bg2"/>
                </a:solidFill>
              </a:rPr>
              <a:t>операційної</a:t>
            </a:r>
            <a:r>
              <a:rPr lang="ru-RU" sz="1400" dirty="0">
                <a:solidFill>
                  <a:schemeClr val="bg2"/>
                </a:solidFill>
              </a:rPr>
              <a:t> </a:t>
            </a:r>
            <a:r>
              <a:rPr lang="ru-RU" sz="1400" dirty="0" err="1">
                <a:solidFill>
                  <a:schemeClr val="bg2"/>
                </a:solidFill>
              </a:rPr>
              <a:t>системи</a:t>
            </a:r>
            <a:r>
              <a:rPr lang="ru-RU" sz="1400" dirty="0">
                <a:solidFill>
                  <a:schemeClr val="bg2"/>
                </a:solidFill>
              </a:rPr>
              <a:t> маршрутизатора та </a:t>
            </a:r>
            <a:r>
              <a:rPr lang="ru-RU" sz="1400" dirty="0" err="1">
                <a:solidFill>
                  <a:schemeClr val="bg2"/>
                </a:solidFill>
              </a:rPr>
              <a:t>файлів</a:t>
            </a:r>
            <a:r>
              <a:rPr lang="ru-RU" sz="1400" dirty="0">
                <a:solidFill>
                  <a:schemeClr val="bg2"/>
                </a:solidFill>
              </a:rPr>
              <a:t> </a:t>
            </a:r>
            <a:r>
              <a:rPr lang="ru-RU" sz="1400" dirty="0" err="1">
                <a:solidFill>
                  <a:schemeClr val="bg2"/>
                </a:solidFill>
              </a:rPr>
              <a:t>конфігурації</a:t>
            </a:r>
            <a:endParaRPr lang="ru-RU" sz="1400" dirty="0">
              <a:solidFill>
                <a:schemeClr val="bg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911255" y="3376338"/>
            <a:ext cx="2469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solidFill>
                  <a:schemeClr val="bg2"/>
                </a:solidFill>
              </a:rPr>
              <a:t>зміцнення</a:t>
            </a:r>
            <a:r>
              <a:rPr lang="ru-RU" sz="1400" dirty="0">
                <a:solidFill>
                  <a:schemeClr val="bg2"/>
                </a:solidFill>
              </a:rPr>
              <a:t> маршрутизатора</a:t>
            </a:r>
          </a:p>
        </p:txBody>
      </p:sp>
    </p:spTree>
    <p:extLst>
      <p:ext uri="{BB962C8B-B14F-4D97-AF65-F5344CB8AC3E}">
        <p14:creationId xmlns:p14="http://schemas.microsoft.com/office/powerpoint/2010/main" val="28117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Конфигурування</a:t>
            </a:r>
            <a:r>
              <a:rPr lang="ru-RU" sz="2800" b="0" i="0" u="none" baseline="0" dirty="0"/>
              <a:t> системного журнала</a:t>
            </a:r>
            <a:endParaRPr lang="ru-RU" sz="28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1542098"/>
            <a:ext cx="76104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2843213"/>
            <a:ext cx="75723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4098608"/>
            <a:ext cx="76200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" y="5386388"/>
            <a:ext cx="76200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502920" y="126415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Шаг 1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502919" y="2526221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Шаг 2 (</a:t>
            </a:r>
            <a:r>
              <a:rPr lang="ru-RU" sz="1600" b="0" i="0" u="none" baseline="0" dirty="0" err="1"/>
              <a:t>необов</a:t>
            </a:r>
            <a:r>
              <a:rPr lang="en-US" sz="1600" b="0" i="0" u="none" baseline="0" dirty="0"/>
              <a:t>’</a:t>
            </a:r>
            <a:r>
              <a:rPr lang="ru-RU" sz="1600" b="0" i="0" u="none" baseline="0" dirty="0" err="1"/>
              <a:t>язково</a:t>
            </a:r>
            <a:r>
              <a:rPr lang="ru-RU" sz="1600" b="0" i="0" u="none" baseline="0" dirty="0"/>
              <a:t>)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07683" y="379380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Шаг 3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02918" y="5069396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Шаг 4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1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2.3.4:</a:t>
            </a:r>
            <a:br>
              <a:rPr lang="ru-RU" sz="2800" dirty="0"/>
            </a:br>
            <a:r>
              <a:rPr lang="uk-UA" sz="2800" dirty="0"/>
              <a:t>Використання </a:t>
            </a:r>
            <a:r>
              <a:rPr lang="ru-RU" sz="2800" b="0" i="0" u="none" baseline="0" dirty="0"/>
              <a:t>протокола SNMP для </a:t>
            </a:r>
            <a:r>
              <a:rPr lang="ru-RU" sz="2800" b="0" i="0" u="none" baseline="0" dirty="0" err="1"/>
              <a:t>захисту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мережі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129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Основні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відомості</a:t>
            </a:r>
            <a:r>
              <a:rPr lang="ru-RU" sz="2800" b="0" i="0" u="none" baseline="0" dirty="0"/>
              <a:t> о  протокол</a:t>
            </a:r>
            <a:r>
              <a:rPr lang="en-US" sz="2800" b="0" i="0" u="none" baseline="0" dirty="0"/>
              <a:t>s</a:t>
            </a:r>
            <a:r>
              <a:rPr lang="ru-RU" sz="2800" b="0" i="0" u="none" baseline="0" dirty="0"/>
              <a:t> SNMP</a:t>
            </a:r>
            <a:endParaRPr lang="ru-RU" sz="28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1178243"/>
            <a:ext cx="620077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8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База </a:t>
            </a:r>
            <a:r>
              <a:rPr lang="uk-UA" sz="2800" b="0" i="0" u="none" baseline="0" dirty="0" err="1"/>
              <a:t>ін</a:t>
            </a:r>
            <a:r>
              <a:rPr lang="ru-RU" sz="2800" b="0" i="0" u="none" baseline="0" dirty="0" err="1"/>
              <a:t>формації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управління</a:t>
            </a:r>
            <a:r>
              <a:rPr lang="ru-RU" sz="2800" b="0" i="0" u="none" baseline="0" dirty="0"/>
              <a:t> </a:t>
            </a:r>
            <a:br>
              <a:rPr lang="ru-RU" sz="2800" b="0" i="0" u="none" baseline="0" dirty="0"/>
            </a:br>
            <a:r>
              <a:rPr lang="ru-RU" sz="2800" b="0" i="0" u="none" baseline="0" dirty="0"/>
              <a:t>(Management </a:t>
            </a:r>
            <a:r>
              <a:rPr lang="ru-RU" sz="2800" b="0" i="0" u="none" baseline="0" dirty="0" err="1"/>
              <a:t>Information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Base</a:t>
            </a:r>
            <a:r>
              <a:rPr lang="ru-RU" sz="2800" b="0" i="0" u="none" baseline="0" dirty="0"/>
              <a:t>, MIB)</a:t>
            </a:r>
            <a:endParaRPr lang="ru-RU" sz="28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212533"/>
            <a:ext cx="62960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6"/>
          <p:cNvSpPr txBox="1">
            <a:spLocks/>
          </p:cNvSpPr>
          <p:nvPr/>
        </p:nvSpPr>
        <p:spPr>
          <a:xfrm>
            <a:off x="1423989" y="1264158"/>
            <a:ext cx="1654492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>
                <a:solidFill>
                  <a:schemeClr val="bg1"/>
                </a:solidFill>
              </a:rPr>
              <a:t>Иерархия Cisco MIB</a:t>
            </a:r>
            <a:endParaRPr lang="ru-RU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4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3200" b="0" i="0" u="none" baseline="0" dirty="0" err="1"/>
              <a:t>Версії</a:t>
            </a:r>
            <a:r>
              <a:rPr lang="ru-RU" sz="3200" b="0" i="0" u="none" baseline="0" dirty="0"/>
              <a:t> SNMP</a:t>
            </a:r>
            <a:endParaRPr lang="ru-RU" sz="32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1771650"/>
            <a:ext cx="59912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29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dirty="0" err="1"/>
              <a:t>В</a:t>
            </a:r>
            <a:r>
              <a:rPr lang="ru-RU" sz="2800" b="0" i="0" u="none" baseline="0" dirty="0" err="1"/>
              <a:t>разливість</a:t>
            </a:r>
            <a:r>
              <a:rPr lang="ru-RU" sz="2800" b="0" i="0" u="none" baseline="0" dirty="0"/>
              <a:t> SNMP</a:t>
            </a:r>
            <a:endParaRPr lang="ru-RU" sz="28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01197"/>
            <a:ext cx="6934200" cy="510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56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SNMPv3</a:t>
            </a:r>
            <a:endParaRPr lang="ru-RU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525780" y="1042988"/>
            <a:ext cx="6878003" cy="3438169"/>
            <a:chOff x="631508" y="1462088"/>
            <a:chExt cx="7869555" cy="3933825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" y="1462088"/>
              <a:ext cx="7858125" cy="393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 Placeholder 6"/>
            <p:cNvSpPr txBox="1">
              <a:spLocks/>
            </p:cNvSpPr>
            <p:nvPr/>
          </p:nvSpPr>
          <p:spPr>
            <a:xfrm>
              <a:off x="631508" y="1619250"/>
              <a:ext cx="4793931" cy="126873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5000"/>
                </a:lnSpc>
                <a:spcBef>
                  <a:spcPts val="1440"/>
                </a:spcBef>
                <a:buClr>
                  <a:srgbClr val="493B93"/>
                </a:buClr>
                <a:buSzPct val="90000"/>
                <a:buFont typeface="Arial" pitchFamily="34" charset="0"/>
                <a:buChar char="•"/>
                <a:tabLst/>
                <a:defRPr lang="ru-RU" sz="22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1pPr>
              <a:lvl2pPr marL="406400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Clr>
                  <a:schemeClr val="tx2"/>
                </a:buClr>
                <a:buFontTx/>
                <a:buNone/>
                <a:defRPr lang="ru-RU" sz="18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6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3pPr>
              <a:lvl4pPr marL="688975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 smtClean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4pPr>
              <a:lvl5pPr marL="801688" indent="0" algn="l" defTabSz="914400" rtl="0" eaLnBrk="1" latinLnBrk="0" hangingPunct="1">
                <a:lnSpc>
                  <a:spcPct val="95000"/>
                </a:lnSpc>
                <a:spcBef>
                  <a:spcPts val="840"/>
                </a:spcBef>
                <a:buFont typeface="Arial" pitchFamily="34" charset="0"/>
                <a:buNone/>
                <a:defRPr lang="ru-RU" sz="1400" kern="1200" dirty="0">
                  <a:solidFill>
                    <a:srgbClr val="435153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 rtl="0">
                <a:buNone/>
              </a:pPr>
              <a:r>
                <a:rPr lang="ru-RU" sz="1200" b="1" i="0" u="none" baseline="0" dirty="0" err="1">
                  <a:solidFill>
                    <a:srgbClr val="6B6B6B"/>
                  </a:solidFill>
                </a:rPr>
                <a:t>Цілісність</a:t>
              </a:r>
              <a:r>
                <a:rPr lang="ru-RU" sz="1200" b="1" i="0" u="none" baseline="0" dirty="0">
                  <a:solidFill>
                    <a:srgbClr val="6B6B6B"/>
                  </a:solidFill>
                </a:rPr>
                <a:t> та </a:t>
              </a:r>
              <a:r>
                <a:rPr lang="ru-RU" sz="1200" b="1" i="0" u="none" baseline="0" dirty="0" err="1">
                  <a:solidFill>
                    <a:srgbClr val="6B6B6B"/>
                  </a:solidFill>
                </a:rPr>
                <a:t>аутентифікація</a:t>
              </a:r>
              <a:r>
                <a:rPr lang="ru-RU" sz="1200" b="1" i="0" u="none" baseline="0" dirty="0">
                  <a:solidFill>
                    <a:srgbClr val="6B6B6B"/>
                  </a:solidFill>
                </a:rPr>
                <a:t> </a:t>
              </a:r>
              <a:r>
                <a:rPr lang="ru-RU" sz="1200" b="1" i="0" u="none" baseline="0" dirty="0" err="1">
                  <a:solidFill>
                    <a:srgbClr val="6B6B6B"/>
                  </a:solidFill>
                </a:rPr>
                <a:t>повідомлень</a:t>
              </a:r>
              <a:endParaRPr lang="ru-RU" sz="1200" b="1" i="0" u="none" baseline="0" dirty="0">
                <a:solidFill>
                  <a:srgbClr val="6B6B6B"/>
                </a:solidFill>
              </a:endParaRPr>
            </a:p>
            <a:p>
              <a:pPr marL="0" indent="0" algn="l" rtl="0">
                <a:buNone/>
              </a:pPr>
              <a:r>
                <a:rPr lang="ru-RU" sz="1200" b="1" i="0" u="none" baseline="0" dirty="0">
                  <a:solidFill>
                    <a:srgbClr val="6B6B6B"/>
                  </a:solidFill>
                  <a:cs typeface="Courier New" panose="02070309020205020404" pitchFamily="49" charset="0"/>
                </a:rPr>
                <a:t>Шифр</a:t>
              </a:r>
              <a:r>
                <a:rPr lang="uk-UA" sz="1200" b="1" i="0" u="none" baseline="0" dirty="0" err="1">
                  <a:solidFill>
                    <a:srgbClr val="6B6B6B"/>
                  </a:solidFill>
                  <a:cs typeface="Courier New" panose="02070309020205020404" pitchFamily="49" charset="0"/>
                </a:rPr>
                <a:t>ування</a:t>
              </a:r>
              <a:endParaRPr lang="ru-RU" sz="1200" b="1" i="0" u="none" baseline="0" dirty="0">
                <a:solidFill>
                  <a:srgbClr val="6B6B6B"/>
                </a:solidFill>
                <a:cs typeface="Courier New" panose="02070309020205020404" pitchFamily="49" charset="0"/>
              </a:endParaRPr>
            </a:p>
            <a:p>
              <a:pPr marL="0" indent="0" algn="l" rtl="0">
                <a:buNone/>
              </a:pPr>
              <a:r>
                <a:rPr lang="ru-RU" sz="1200" b="1" i="0" u="none" baseline="0" dirty="0">
                  <a:solidFill>
                    <a:srgbClr val="6B6B6B"/>
                  </a:solidFill>
                  <a:cs typeface="Courier New" panose="02070309020205020404" pitchFamily="49" charset="0"/>
                </a:rPr>
                <a:t>Контроль доступа</a:t>
              </a:r>
            </a:p>
          </p:txBody>
        </p:sp>
      </p:grpSp>
      <p:sp>
        <p:nvSpPr>
          <p:cNvPr id="6" name="Text Placeholder 6"/>
          <p:cNvSpPr txBox="1">
            <a:spLocks/>
          </p:cNvSpPr>
          <p:nvPr/>
        </p:nvSpPr>
        <p:spPr>
          <a:xfrm>
            <a:off x="535770" y="4672584"/>
            <a:ext cx="7571910" cy="16824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ru-RU" sz="1200" b="0" i="0" u="none" baseline="0"/>
              <a:t>Передачу данных от менеджера к агенту можно аутентифицировать, чтобы гарантировать идентификацию отправителя, а также целостность и актуальность сообщения.</a:t>
            </a:r>
          </a:p>
          <a:p>
            <a:pPr algn="l" rtl="0"/>
            <a:r>
              <a:rPr lang="ru-RU" sz="1200" b="0" i="0" u="none" baseline="0"/>
              <a:t>Сообщения SNMPv3 можно зашифровывать, чтобы обеспечить конфиденциальность.</a:t>
            </a:r>
          </a:p>
          <a:p>
            <a:pPr algn="l" rtl="0"/>
            <a:r>
              <a:rPr lang="ru-RU" sz="1200" b="0" i="0" u="none" baseline="0"/>
              <a:t>Агент может внедрить процедуру контроля доступа, чтобы ограничить действия, которые может выполнять отдельный человек с конкретными частями данных.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51067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Налаштування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захисту</a:t>
            </a:r>
            <a:r>
              <a:rPr lang="ru-RU" sz="2800" b="0" i="0" u="none" baseline="0" dirty="0"/>
              <a:t> SNMPv3</a:t>
            </a:r>
            <a:endParaRPr lang="ru-RU" sz="28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190625"/>
            <a:ext cx="76581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326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Приклад </a:t>
            </a:r>
            <a:r>
              <a:rPr lang="ru-RU" sz="2800" b="0" i="0" u="none" baseline="0" dirty="0" err="1"/>
              <a:t>налаштування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захисту</a:t>
            </a:r>
            <a:r>
              <a:rPr lang="ru-RU" sz="2800" b="0" i="0" u="none" baseline="0" dirty="0"/>
              <a:t> SNMPv3</a:t>
            </a:r>
            <a:endParaRPr lang="ru-RU" sz="28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423988"/>
            <a:ext cx="82581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53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Перевірка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конфігурації</a:t>
            </a:r>
            <a:r>
              <a:rPr lang="ru-RU" sz="2800" b="0" i="0" u="none" baseline="0" dirty="0"/>
              <a:t> SNMPv3</a:t>
            </a:r>
            <a:endParaRPr lang="ru-RU" sz="28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102995"/>
            <a:ext cx="616267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88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Забезпечення</a:t>
            </a:r>
            <a:r>
              <a:rPr lang="ru-RU" sz="2800" dirty="0"/>
              <a:t> </a:t>
            </a:r>
            <a:r>
              <a:rPr lang="ru-RU" sz="2800" dirty="0" err="1"/>
              <a:t>захисту</a:t>
            </a:r>
            <a:r>
              <a:rPr lang="ru-RU" sz="2800" dirty="0"/>
              <a:t> </a:t>
            </a:r>
            <a:r>
              <a:rPr lang="ru-RU" sz="2800" dirty="0" err="1"/>
              <a:t>адміністративного</a:t>
            </a:r>
            <a:r>
              <a:rPr lang="ru-RU" sz="2800" dirty="0"/>
              <a:t> доступу</a:t>
            </a:r>
          </a:p>
        </p:txBody>
      </p:sp>
      <p:sp>
        <p:nvSpPr>
          <p:cNvPr id="4" name="Text Placeholder 6"/>
          <p:cNvSpPr txBox="1">
            <a:spLocks/>
          </p:cNvSpPr>
          <p:nvPr/>
        </p:nvSpPr>
        <p:spPr>
          <a:xfrm>
            <a:off x="419100" y="1222248"/>
            <a:ext cx="8577072" cy="3136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Зав</a:t>
            </a:r>
            <a:r>
              <a:rPr lang="uk-UA" sz="1600" dirty="0"/>
              <a:t>д</a:t>
            </a:r>
            <a:r>
              <a:rPr lang="ru-RU" sz="1600" b="0" i="0" u="none" baseline="0" dirty="0" err="1"/>
              <a:t>ання</a:t>
            </a:r>
            <a:r>
              <a:rPr lang="ru-RU" sz="1600" b="0" i="0" u="none" baseline="0" dirty="0"/>
              <a:t>:</a:t>
            </a:r>
          </a:p>
          <a:p>
            <a:r>
              <a:rPr lang="ru-RU" sz="1600" dirty="0" err="1"/>
              <a:t>Обмеження</a:t>
            </a:r>
            <a:r>
              <a:rPr lang="ru-RU" sz="1600" dirty="0"/>
              <a:t> </a:t>
            </a:r>
            <a:r>
              <a:rPr lang="ru-RU" sz="1600" dirty="0" err="1"/>
              <a:t>доступності</a:t>
            </a:r>
            <a:r>
              <a:rPr lang="ru-RU" sz="1600" dirty="0"/>
              <a:t> пристрою</a:t>
            </a:r>
          </a:p>
          <a:p>
            <a:r>
              <a:rPr lang="ru-RU" sz="1600" dirty="0" err="1"/>
              <a:t>Фіксація</a:t>
            </a:r>
            <a:r>
              <a:rPr lang="ru-RU" sz="1600" dirty="0"/>
              <a:t> та </a:t>
            </a:r>
            <a:r>
              <a:rPr lang="ru-RU" sz="1600" dirty="0" err="1"/>
              <a:t>облік</a:t>
            </a:r>
            <a:r>
              <a:rPr lang="ru-RU" sz="1600" dirty="0"/>
              <a:t> </a:t>
            </a:r>
            <a:r>
              <a:rPr lang="ru-RU" sz="1600" dirty="0" err="1"/>
              <a:t>всіх</a:t>
            </a:r>
            <a:r>
              <a:rPr lang="ru-RU" sz="1600" dirty="0"/>
              <a:t> </a:t>
            </a:r>
            <a:r>
              <a:rPr lang="ru-RU" sz="1600" dirty="0" err="1"/>
              <a:t>спроб</a:t>
            </a:r>
            <a:r>
              <a:rPr lang="ru-RU" sz="1600" dirty="0"/>
              <a:t> доступу</a:t>
            </a:r>
          </a:p>
          <a:p>
            <a:r>
              <a:rPr lang="ru-RU" sz="1600" dirty="0" err="1"/>
              <a:t>Аутентифікація</a:t>
            </a:r>
            <a:r>
              <a:rPr lang="ru-RU" sz="1600" dirty="0"/>
              <a:t> доступу</a:t>
            </a:r>
          </a:p>
          <a:p>
            <a:r>
              <a:rPr lang="ru-RU" sz="1600" dirty="0" err="1"/>
              <a:t>Авторизація</a:t>
            </a:r>
            <a:r>
              <a:rPr lang="ru-RU" sz="1600" dirty="0"/>
              <a:t> </a:t>
            </a:r>
            <a:r>
              <a:rPr lang="ru-RU" sz="1600" dirty="0" err="1"/>
              <a:t>дій</a:t>
            </a:r>
            <a:endParaRPr lang="ru-RU" sz="1600" dirty="0"/>
          </a:p>
          <a:p>
            <a:r>
              <a:rPr lang="ru-RU" sz="1600" dirty="0" err="1"/>
              <a:t>Надання</a:t>
            </a:r>
            <a:r>
              <a:rPr lang="ru-RU" sz="1600" dirty="0"/>
              <a:t> </a:t>
            </a:r>
            <a:r>
              <a:rPr lang="ru-RU" sz="1600" dirty="0" err="1"/>
              <a:t>офіційних</a:t>
            </a:r>
            <a:r>
              <a:rPr lang="ru-RU" sz="1600" dirty="0"/>
              <a:t> </a:t>
            </a:r>
            <a:r>
              <a:rPr lang="ru-RU" sz="1600" dirty="0" err="1"/>
              <a:t>повідомлень</a:t>
            </a:r>
            <a:endParaRPr lang="ru-RU" sz="1600" dirty="0"/>
          </a:p>
          <a:p>
            <a:r>
              <a:rPr lang="ru-RU" sz="1600" dirty="0" err="1"/>
              <a:t>Забезпечення</a:t>
            </a:r>
            <a:r>
              <a:rPr lang="ru-RU" sz="1600" dirty="0"/>
              <a:t> </a:t>
            </a:r>
            <a:r>
              <a:rPr lang="ru-RU" sz="1600" dirty="0" err="1"/>
              <a:t>конфіденційності</a:t>
            </a:r>
            <a:r>
              <a:rPr lang="ru-RU" sz="1600" dirty="0"/>
              <a:t> </a:t>
            </a:r>
            <a:r>
              <a:rPr lang="ru-RU" sz="1600" dirty="0" err="1"/>
              <a:t>даних</a:t>
            </a:r>
            <a:endParaRPr lang="ru-RU" sz="16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331696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2.3.5:</a:t>
            </a:r>
            <a:br>
              <a:rPr lang="ru-RU" sz="2800" dirty="0"/>
            </a:br>
            <a:r>
              <a:rPr lang="ru-RU" sz="2800" dirty="0" err="1"/>
              <a:t>Використання</a:t>
            </a:r>
            <a:r>
              <a:rPr lang="ru-RU" sz="2800" dirty="0"/>
              <a:t> </a:t>
            </a:r>
            <a:r>
              <a:rPr lang="ru-RU" sz="2800" b="0" i="0" u="none" baseline="0" dirty="0"/>
              <a:t>протоколу NTP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027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/>
              <a:t>Протокол </a:t>
            </a:r>
            <a:r>
              <a:rPr lang="ru-RU" sz="2800" b="0" i="0" u="none" baseline="0" dirty="0" err="1"/>
              <a:t>мережевого</a:t>
            </a:r>
            <a:r>
              <a:rPr lang="ru-RU" sz="2800" b="0" i="0" u="none" baseline="0" dirty="0"/>
              <a:t> часу (NTP)</a:t>
            </a:r>
            <a:endParaRPr lang="ru-RU" sz="28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576513"/>
            <a:ext cx="74485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7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Сервер NTP</a:t>
            </a:r>
            <a:endParaRPr lang="ru-RU" sz="28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19" y="1158613"/>
            <a:ext cx="5562600" cy="141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19" y="2940559"/>
            <a:ext cx="2699385" cy="11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19" y="4416630"/>
            <a:ext cx="6116955" cy="190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 txBox="1">
            <a:spLocks/>
          </p:cNvSpPr>
          <p:nvPr/>
        </p:nvSpPr>
        <p:spPr>
          <a:xfrm>
            <a:off x="114299" y="1686874"/>
            <a:ext cx="2560320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Пример топологии NTP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98120" y="3245082"/>
            <a:ext cx="2476499" cy="566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/>
              <a:t>Пример конфигурации NTP на R1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304799" y="5032993"/>
            <a:ext cx="2369820" cy="6704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/>
              <a:t>Пример конфигурации NTP на R2</a:t>
            </a:r>
            <a:endParaRPr lang="ru-R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76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Аутентифікация</a:t>
            </a:r>
            <a:r>
              <a:rPr lang="ru-RU" sz="2800" b="0" i="0" u="none" baseline="0" dirty="0"/>
              <a:t> NTP</a:t>
            </a:r>
            <a:endParaRPr lang="ru-RU" sz="28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238375"/>
            <a:ext cx="68008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11680"/>
            <a:ext cx="8610187" cy="1275108"/>
          </a:xfrm>
        </p:spPr>
        <p:txBody>
          <a:bodyPr/>
          <a:lstStyle/>
          <a:p>
            <a:r>
              <a:rPr lang="ru-RU" sz="3600" b="0" i="0" u="none" baseline="0" dirty="0" err="1"/>
              <a:t>Розділ</a:t>
            </a:r>
            <a:r>
              <a:rPr lang="ru-RU" sz="3600" b="0" i="0" u="none" baseline="0" dirty="0"/>
              <a:t> 2.4</a:t>
            </a:r>
            <a:br>
              <a:rPr lang="ru-RU" sz="3600" dirty="0"/>
            </a:br>
            <a:r>
              <a:rPr lang="ru-RU" sz="3600" dirty="0" err="1"/>
              <a:t>Використання</a:t>
            </a:r>
            <a:r>
              <a:rPr lang="ru-RU" sz="3600" dirty="0"/>
              <a:t> </a:t>
            </a:r>
            <a:r>
              <a:rPr lang="ru-RU" sz="3600" dirty="0" err="1"/>
              <a:t>автоматичних</a:t>
            </a:r>
            <a:r>
              <a:rPr lang="ru-RU" sz="3600" dirty="0"/>
              <a:t> </a:t>
            </a:r>
            <a:r>
              <a:rPr lang="ru-RU" sz="3600" dirty="0" err="1"/>
              <a:t>функцій</a:t>
            </a:r>
            <a:r>
              <a:rPr lang="ru-RU" sz="3600" dirty="0"/>
              <a:t> </a:t>
            </a:r>
            <a:r>
              <a:rPr lang="ru-RU" sz="3600" dirty="0" err="1"/>
              <a:t>забезпечення</a:t>
            </a:r>
            <a:r>
              <a:rPr lang="ru-RU" sz="3600" dirty="0"/>
              <a:t> </a:t>
            </a:r>
            <a:r>
              <a:rPr lang="ru-RU" sz="3600" dirty="0" err="1"/>
              <a:t>безпеки</a:t>
            </a:r>
            <a:endParaRPr lang="ru-RU" sz="36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42442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 err="1"/>
              <a:t>Вивчивши</a:t>
            </a:r>
            <a:r>
              <a:rPr lang="ru-RU" sz="1600" dirty="0"/>
              <a:t> </a:t>
            </a:r>
            <a:r>
              <a:rPr lang="ru-RU" sz="1600" dirty="0" err="1"/>
              <a:t>цей</a:t>
            </a:r>
            <a:r>
              <a:rPr lang="ru-RU" sz="1600" dirty="0"/>
              <a:t> </a:t>
            </a:r>
            <a:r>
              <a:rPr lang="ru-RU" sz="1600" dirty="0" err="1"/>
              <a:t>розділ</a:t>
            </a:r>
            <a:r>
              <a:rPr lang="ru-RU" sz="1600" dirty="0"/>
              <a:t>, </a:t>
            </a:r>
            <a:r>
              <a:rPr lang="ru-RU" sz="1600" dirty="0" err="1"/>
              <a:t>ви</a:t>
            </a:r>
            <a:r>
              <a:rPr lang="ru-RU" sz="1600" dirty="0"/>
              <a:t> </a:t>
            </a:r>
            <a:r>
              <a:rPr lang="ru-RU" sz="1600" dirty="0" err="1"/>
              <a:t>зможете</a:t>
            </a:r>
            <a:r>
              <a:rPr lang="ru-RU" sz="1600" dirty="0"/>
              <a:t>:</a:t>
            </a:r>
          </a:p>
          <a:p>
            <a:pPr marL="177800" lvl="1"/>
            <a:r>
              <a:rPr lang="ru-RU" sz="1400" dirty="0"/>
              <a:t>-</a:t>
            </a:r>
            <a:r>
              <a:rPr lang="ru-RU" sz="1400" dirty="0" err="1"/>
              <a:t>Використовувати</a:t>
            </a:r>
            <a:r>
              <a:rPr lang="ru-RU" sz="1400" dirty="0"/>
              <a:t> </a:t>
            </a:r>
            <a:r>
              <a:rPr lang="ru-RU" sz="1400" dirty="0" err="1"/>
              <a:t>інструменти</a:t>
            </a:r>
            <a:r>
              <a:rPr lang="ru-RU" sz="1400" dirty="0"/>
              <a:t> аудиту </a:t>
            </a:r>
            <a:r>
              <a:rPr lang="ru-RU" sz="1400" dirty="0" err="1"/>
              <a:t>безпеки</a:t>
            </a:r>
            <a:r>
              <a:rPr lang="ru-RU" sz="1400" dirty="0"/>
              <a:t> для </a:t>
            </a:r>
            <a:r>
              <a:rPr lang="ru-RU" sz="1400" dirty="0" err="1"/>
              <a:t>визначення</a:t>
            </a:r>
            <a:r>
              <a:rPr lang="ru-RU" sz="1400" dirty="0"/>
              <a:t> </a:t>
            </a:r>
            <a:r>
              <a:rPr lang="ru-RU" sz="1400" dirty="0" err="1"/>
              <a:t>вразливостей</a:t>
            </a:r>
            <a:r>
              <a:rPr lang="ru-RU" sz="1400" dirty="0"/>
              <a:t> маршрутизатора </a:t>
            </a:r>
            <a:r>
              <a:rPr lang="ru-RU" sz="1400" dirty="0" err="1"/>
              <a:t>під</a:t>
            </a:r>
            <a:r>
              <a:rPr lang="ru-RU" sz="1400" dirty="0"/>
              <a:t> </a:t>
            </a:r>
            <a:r>
              <a:rPr lang="ru-RU" sz="1400" dirty="0" err="1"/>
              <a:t>управлінням</a:t>
            </a:r>
            <a:r>
              <a:rPr lang="ru-RU" sz="1400" dirty="0"/>
              <a:t> </a:t>
            </a:r>
            <a:r>
              <a:rPr lang="en-US" sz="1400" dirty="0"/>
              <a:t>IOS.</a:t>
            </a:r>
          </a:p>
          <a:p>
            <a:pPr marL="177800" lvl="1"/>
            <a:r>
              <a:rPr lang="ru-RU" sz="1400" dirty="0"/>
              <a:t>-</a:t>
            </a:r>
            <a:r>
              <a:rPr lang="ru-RU" sz="1400" dirty="0" err="1"/>
              <a:t>Використовувати</a:t>
            </a:r>
            <a:r>
              <a:rPr lang="ru-RU" sz="1400" dirty="0"/>
              <a:t> </a:t>
            </a:r>
            <a:r>
              <a:rPr lang="ru-RU" sz="1400" dirty="0" err="1"/>
              <a:t>функцію</a:t>
            </a:r>
            <a:r>
              <a:rPr lang="ru-RU" sz="1400" dirty="0"/>
              <a:t> </a:t>
            </a:r>
            <a:r>
              <a:rPr lang="en-US" sz="1400" dirty="0" err="1"/>
              <a:t>AutoSecure</a:t>
            </a:r>
            <a:r>
              <a:rPr lang="en-US" sz="1400" dirty="0"/>
              <a:t> </a:t>
            </a:r>
            <a:r>
              <a:rPr lang="ru-RU" sz="1400" dirty="0"/>
              <a:t>для </a:t>
            </a:r>
            <a:r>
              <a:rPr lang="ru-RU" sz="1400" dirty="0" err="1"/>
              <a:t>реалізації</a:t>
            </a:r>
            <a:r>
              <a:rPr lang="ru-RU" sz="1400" dirty="0"/>
              <a:t> </a:t>
            </a:r>
            <a:r>
              <a:rPr lang="ru-RU" sz="1400" dirty="0" err="1"/>
              <a:t>функцій</a:t>
            </a:r>
            <a:r>
              <a:rPr lang="ru-RU" sz="1400" dirty="0"/>
              <a:t> </a:t>
            </a:r>
            <a:r>
              <a:rPr lang="ru-RU" sz="1400" dirty="0" err="1"/>
              <a:t>безпеки</a:t>
            </a:r>
            <a:r>
              <a:rPr lang="ru-RU" sz="1400" dirty="0"/>
              <a:t> на маршрутизаторах </a:t>
            </a:r>
            <a:r>
              <a:rPr lang="ru-RU" sz="1400" dirty="0" err="1"/>
              <a:t>під</a:t>
            </a:r>
            <a:r>
              <a:rPr lang="ru-RU" sz="1400" dirty="0"/>
              <a:t> </a:t>
            </a:r>
            <a:r>
              <a:rPr lang="ru-RU" sz="1400" dirty="0" err="1"/>
              <a:t>управлінням</a:t>
            </a:r>
            <a:r>
              <a:rPr lang="ru-RU" sz="1400" dirty="0"/>
              <a:t> </a:t>
            </a:r>
            <a:r>
              <a:rPr lang="en-US" sz="1400" dirty="0"/>
              <a:t>IOS.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5902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2.4.1:</a:t>
            </a:r>
            <a:br>
              <a:rPr lang="ru-RU" sz="2800" dirty="0"/>
            </a:br>
            <a:r>
              <a:rPr lang="ru-RU" sz="2800" dirty="0" err="1"/>
              <a:t>Виконання</a:t>
            </a:r>
            <a:r>
              <a:rPr lang="ru-RU" sz="2800" dirty="0"/>
              <a:t> </a:t>
            </a:r>
            <a:r>
              <a:rPr lang="ru-RU" sz="2800" b="0" i="0" u="none" baseline="0" dirty="0" err="1"/>
              <a:t>аудіта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безпеки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3780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Протоколи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виявлення</a:t>
            </a:r>
            <a:r>
              <a:rPr lang="ru-RU" sz="2800" b="0" i="0" u="none" baseline="0" dirty="0"/>
              <a:t>: CDP та LLDP</a:t>
            </a:r>
            <a:endParaRPr lang="ru-RU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1265873" y="1174308"/>
            <a:ext cx="6612254" cy="5136957"/>
            <a:chOff x="1379220" y="1174308"/>
            <a:chExt cx="6612254" cy="5136957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6839" y="1174308"/>
              <a:ext cx="6604635" cy="2842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220" y="4013143"/>
              <a:ext cx="6609398" cy="2298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95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Налаштування</a:t>
            </a:r>
            <a:r>
              <a:rPr lang="ru-RU" sz="2800" b="0" i="0" u="none" baseline="0" dirty="0"/>
              <a:t> для</a:t>
            </a:r>
            <a:r>
              <a:rPr lang="ru-RU" sz="2800" b="0" i="0" u="none" dirty="0"/>
              <a:t> </a:t>
            </a:r>
            <a:r>
              <a:rPr lang="ru-RU" sz="2800" b="0" i="0" u="none" dirty="0" err="1"/>
              <a:t>протоколів</a:t>
            </a:r>
            <a:r>
              <a:rPr lang="ru-RU" sz="2800" b="0" i="0" u="none" dirty="0"/>
              <a:t> та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серверів</a:t>
            </a:r>
            <a:endParaRPr lang="ru-RU" sz="28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8100060" cy="4027932"/>
          </a:xfrm>
        </p:spPr>
        <p:txBody>
          <a:bodyPr/>
          <a:lstStyle/>
          <a:p>
            <a:pPr marL="0" indent="0" algn="l" rtl="0">
              <a:buNone/>
            </a:pPr>
            <a:endParaRPr lang="ru-RU" sz="1800" dirty="0"/>
          </a:p>
          <a:p>
            <a:pPr marL="0" indent="0">
              <a:buNone/>
            </a:pPr>
            <a:r>
              <a:rPr lang="ru-RU" sz="1800" dirty="0" err="1"/>
              <a:t>Крім</a:t>
            </a:r>
            <a:r>
              <a:rPr lang="ru-RU" sz="1800" dirty="0"/>
              <a:t> того, для </a:t>
            </a:r>
            <a:r>
              <a:rPr lang="ru-RU" sz="1800" dirty="0" err="1"/>
              <a:t>захисту</a:t>
            </a:r>
            <a:r>
              <a:rPr lang="ru-RU" sz="1800" dirty="0"/>
              <a:t> пристрою </a:t>
            </a:r>
            <a:r>
              <a:rPr lang="ru-RU" sz="1800" dirty="0" err="1"/>
              <a:t>рекомендується</a:t>
            </a:r>
            <a:r>
              <a:rPr lang="ru-RU" sz="1800" dirty="0"/>
              <a:t> </a:t>
            </a:r>
            <a:r>
              <a:rPr lang="ru-RU" sz="1800" dirty="0" err="1"/>
              <a:t>вживати</a:t>
            </a:r>
            <a:r>
              <a:rPr lang="ru-RU" sz="1800" dirty="0"/>
              <a:t> </a:t>
            </a:r>
            <a:r>
              <a:rPr lang="ru-RU" sz="1800" dirty="0" err="1"/>
              <a:t>такі</a:t>
            </a:r>
            <a:r>
              <a:rPr lang="ru-RU" sz="1800" dirty="0"/>
              <a:t> </a:t>
            </a:r>
            <a:r>
              <a:rPr lang="ru-RU" sz="1800" dirty="0" err="1"/>
              <a:t>додаткові</a:t>
            </a:r>
            <a:r>
              <a:rPr lang="ru-RU" sz="1800" dirty="0"/>
              <a:t> </a:t>
            </a:r>
            <a:r>
              <a:rPr lang="ru-RU" sz="1800" dirty="0" err="1"/>
              <a:t>запобіжні</a:t>
            </a:r>
            <a:r>
              <a:rPr lang="ru-RU" sz="1800" dirty="0"/>
              <a:t> заходи:</a:t>
            </a:r>
          </a:p>
          <a:p>
            <a:pPr marL="177800" lvl="1"/>
            <a:r>
              <a:rPr lang="ru-RU" sz="1600" dirty="0"/>
              <a:t>-</a:t>
            </a:r>
            <a:r>
              <a:rPr lang="ru-RU" sz="1600" dirty="0" err="1"/>
              <a:t>Вимикайте</a:t>
            </a:r>
            <a:r>
              <a:rPr lang="ru-RU" sz="1600" dirty="0"/>
              <a:t> </a:t>
            </a:r>
            <a:r>
              <a:rPr lang="ru-RU" sz="1600" dirty="0" err="1"/>
              <a:t>непотрібні</a:t>
            </a:r>
            <a:r>
              <a:rPr lang="ru-RU" sz="1600" dirty="0"/>
              <a:t> порти і </a:t>
            </a:r>
            <a:r>
              <a:rPr lang="ru-RU" sz="1600" dirty="0" err="1"/>
              <a:t>інтерфейси</a:t>
            </a:r>
            <a:r>
              <a:rPr lang="ru-RU" sz="1600" dirty="0"/>
              <a:t>.</a:t>
            </a:r>
          </a:p>
          <a:p>
            <a:pPr marL="177800" lvl="1"/>
            <a:r>
              <a:rPr lang="ru-RU" sz="1600" dirty="0"/>
              <a:t>-</a:t>
            </a:r>
            <a:r>
              <a:rPr lang="ru-RU" sz="1600" dirty="0" err="1"/>
              <a:t>Вимикайте</a:t>
            </a:r>
            <a:r>
              <a:rPr lang="ru-RU" sz="1600" dirty="0"/>
              <a:t> і обмежуйте часто </a:t>
            </a:r>
            <a:r>
              <a:rPr lang="ru-RU" sz="1600" dirty="0" err="1"/>
              <a:t>використовувані</a:t>
            </a:r>
            <a:r>
              <a:rPr lang="ru-RU" sz="1600" dirty="0"/>
              <a:t> </a:t>
            </a:r>
            <a:r>
              <a:rPr lang="ru-RU" sz="1600" dirty="0" err="1"/>
              <a:t>сервіси</a:t>
            </a:r>
            <a:r>
              <a:rPr lang="ru-RU" sz="1600" dirty="0"/>
              <a:t> </a:t>
            </a:r>
            <a:r>
              <a:rPr lang="ru-RU" sz="1600" dirty="0" err="1"/>
              <a:t>управління</a:t>
            </a:r>
            <a:r>
              <a:rPr lang="ru-RU" sz="1600" dirty="0"/>
              <a:t>.</a:t>
            </a:r>
          </a:p>
          <a:p>
            <a:pPr marL="177800" lvl="1"/>
            <a:r>
              <a:rPr lang="ru-RU" sz="1600" dirty="0"/>
              <a:t>-</a:t>
            </a:r>
            <a:r>
              <a:rPr lang="ru-RU" sz="1600" dirty="0" err="1"/>
              <a:t>Вимикайте</a:t>
            </a:r>
            <a:r>
              <a:rPr lang="ru-RU" sz="1600" dirty="0"/>
              <a:t> </a:t>
            </a:r>
            <a:r>
              <a:rPr lang="ru-RU" sz="1600" dirty="0" err="1"/>
              <a:t>протоколи</a:t>
            </a:r>
            <a:r>
              <a:rPr lang="ru-RU" sz="1600" dirty="0"/>
              <a:t> </a:t>
            </a:r>
            <a:r>
              <a:rPr lang="ru-RU" sz="1600" dirty="0" err="1"/>
              <a:t>сканування</a:t>
            </a:r>
            <a:r>
              <a:rPr lang="ru-RU" sz="1600" dirty="0"/>
              <a:t> </a:t>
            </a:r>
            <a:r>
              <a:rPr lang="ru-RU" sz="1600" dirty="0" err="1"/>
              <a:t>мережі</a:t>
            </a:r>
            <a:r>
              <a:rPr lang="ru-RU" sz="1600" dirty="0"/>
              <a:t>. </a:t>
            </a:r>
            <a:r>
              <a:rPr lang="ru-RU" sz="1600" dirty="0" err="1"/>
              <a:t>Забезпечте</a:t>
            </a:r>
            <a:r>
              <a:rPr lang="ru-RU" sz="1600" dirty="0"/>
              <a:t> </a:t>
            </a:r>
            <a:r>
              <a:rPr lang="ru-RU" sz="1600" dirty="0" err="1"/>
              <a:t>захист</a:t>
            </a:r>
            <a:r>
              <a:rPr lang="ru-RU" sz="1600" dirty="0"/>
              <a:t> </a:t>
            </a:r>
            <a:r>
              <a:rPr lang="ru-RU" sz="1600" dirty="0" err="1"/>
              <a:t>термінального</a:t>
            </a:r>
            <a:r>
              <a:rPr lang="ru-RU" sz="1600" dirty="0"/>
              <a:t> доступу.</a:t>
            </a:r>
          </a:p>
          <a:p>
            <a:pPr marL="177800" lvl="1"/>
            <a:r>
              <a:rPr lang="ru-RU" sz="1600" dirty="0"/>
              <a:t>-</a:t>
            </a:r>
            <a:r>
              <a:rPr lang="ru-RU" sz="1600" dirty="0" err="1"/>
              <a:t>Вимикайте</a:t>
            </a:r>
            <a:r>
              <a:rPr lang="ru-RU" sz="1600" dirty="0"/>
              <a:t> </a:t>
            </a:r>
            <a:r>
              <a:rPr lang="ru-RU" sz="1600" dirty="0" err="1"/>
              <a:t>запити</a:t>
            </a:r>
            <a:r>
              <a:rPr lang="ru-RU" sz="1600" dirty="0"/>
              <a:t> </a:t>
            </a:r>
            <a:r>
              <a:rPr lang="en-US" sz="1600" dirty="0"/>
              <a:t>gratuitous ARP </a:t>
            </a:r>
            <a:r>
              <a:rPr lang="ru-RU" sz="1600" dirty="0"/>
              <a:t>і </a:t>
            </a:r>
            <a:r>
              <a:rPr lang="en-US" sz="1600" dirty="0"/>
              <a:t>proxy ARP.</a:t>
            </a:r>
          </a:p>
          <a:p>
            <a:pPr marL="177800" lvl="1"/>
            <a:r>
              <a:rPr lang="ru-RU" sz="1600" dirty="0"/>
              <a:t>-</a:t>
            </a:r>
            <a:r>
              <a:rPr lang="ru-RU" sz="1600" dirty="0" err="1"/>
              <a:t>Вимикайте</a:t>
            </a:r>
            <a:r>
              <a:rPr lang="ru-RU" sz="1600" dirty="0"/>
              <a:t> команду </a:t>
            </a:r>
            <a:r>
              <a:rPr lang="en-US" sz="1600" dirty="0" err="1"/>
              <a:t>ip</a:t>
            </a:r>
            <a:r>
              <a:rPr lang="en-US" sz="1600" dirty="0"/>
              <a:t>-directed broadcast.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1991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2.4.2:</a:t>
            </a:r>
            <a:br>
              <a:rPr lang="ru-RU" sz="2800" dirty="0"/>
            </a:br>
            <a:r>
              <a:rPr lang="ru-RU" sz="2800" b="0" i="0" u="none" baseline="0" dirty="0" err="1"/>
              <a:t>Захист</a:t>
            </a:r>
            <a:r>
              <a:rPr lang="ru-RU" sz="2800" b="0" i="0" u="none" baseline="0" dirty="0"/>
              <a:t> маршрутизатора за</a:t>
            </a:r>
            <a:r>
              <a:rPr lang="ru-RU" sz="2800" b="0" i="0" u="none" dirty="0"/>
              <a:t> </a:t>
            </a:r>
            <a:r>
              <a:rPr lang="ru-RU" sz="2800" b="0" i="0" u="none" dirty="0" err="1"/>
              <a:t>допомогою</a:t>
            </a:r>
            <a:r>
              <a:rPr lang="ru-RU" sz="2800" b="0" i="0" u="none" dirty="0"/>
              <a:t> </a:t>
            </a:r>
            <a:r>
              <a:rPr lang="ru-RU" sz="2800" b="0" i="0" u="none" baseline="0" dirty="0" err="1"/>
              <a:t>функції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AutoSecure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633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/>
              <a:t>Cisco AutoSecure</a:t>
            </a:r>
            <a:endParaRPr lang="ru-RU" sz="28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57350"/>
            <a:ext cx="65151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34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588861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Безпечний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локальний</a:t>
            </a:r>
            <a:r>
              <a:rPr lang="ru-RU" sz="2800" b="0" i="0" u="none" baseline="0" dirty="0"/>
              <a:t> та </a:t>
            </a:r>
            <a:r>
              <a:rPr lang="ru-RU" sz="2800" b="0" i="0" u="none" baseline="0" dirty="0" err="1"/>
              <a:t>віддалений</a:t>
            </a:r>
            <a:r>
              <a:rPr lang="ru-RU" sz="2800" b="0" i="0" u="none" baseline="0" dirty="0"/>
              <a:t> доступ</a:t>
            </a:r>
            <a:endParaRPr lang="ru-RU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1" y="1859278"/>
            <a:ext cx="2367107" cy="356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35" y="1859279"/>
            <a:ext cx="5995987" cy="124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35" y="4449969"/>
            <a:ext cx="6042660" cy="97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6"/>
          <p:cNvSpPr txBox="1">
            <a:spLocks/>
          </p:cNvSpPr>
          <p:nvPr/>
        </p:nvSpPr>
        <p:spPr>
          <a:xfrm>
            <a:off x="376090" y="1443228"/>
            <a:ext cx="236710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 err="1"/>
              <a:t>Локальний</a:t>
            </a:r>
            <a:r>
              <a:rPr lang="ru-RU" sz="1600" b="0" i="0" u="none" baseline="0" dirty="0"/>
              <a:t> доступ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918934" y="144322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 err="1"/>
              <a:t>Віддалений</a:t>
            </a:r>
            <a:r>
              <a:rPr lang="en-US" sz="1600" b="0" i="0" u="none" baseline="0" dirty="0"/>
              <a:t> </a:t>
            </a:r>
            <a:r>
              <a:rPr lang="ru-RU" sz="1600" b="0" i="0" u="none" baseline="0" dirty="0"/>
              <a:t>доступ по протоколу </a:t>
            </a:r>
            <a:r>
              <a:rPr lang="ru-RU" sz="1600" b="0" i="0" u="none" baseline="0" dirty="0" err="1"/>
              <a:t>Telnet</a:t>
            </a:r>
            <a:endParaRPr lang="ru-RU" sz="1600" b="0" i="0" u="none" baseline="0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2918934" y="4094988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 err="1"/>
              <a:t>Віддалений</a:t>
            </a:r>
            <a:r>
              <a:rPr lang="ru-RU" sz="1600" b="0" i="0" u="none" baseline="0" dirty="0"/>
              <a:t> доступ з </a:t>
            </a:r>
            <a:r>
              <a:rPr lang="ru-RU" sz="1600" b="0" i="0" u="none" baseline="0" dirty="0" err="1"/>
              <a:t>використанням</a:t>
            </a:r>
            <a:r>
              <a:rPr lang="en-US" sz="1600" b="0" i="0" u="none" baseline="0" dirty="0"/>
              <a:t> </a:t>
            </a:r>
            <a:r>
              <a:rPr lang="ru-RU" sz="1600" b="0" i="0" u="none" baseline="0" dirty="0"/>
              <a:t>модема </a:t>
            </a:r>
            <a:r>
              <a:rPr lang="ru-RU" sz="1600" dirty="0"/>
              <a:t>та</a:t>
            </a:r>
            <a:r>
              <a:rPr lang="ru-RU" sz="1600" b="0" i="0" u="none" baseline="0" dirty="0"/>
              <a:t> порта </a:t>
            </a:r>
            <a:r>
              <a:rPr lang="ru-RU" sz="1600" b="0" i="0" u="none" baseline="0" dirty="0" err="1"/>
              <a:t>Aux</a:t>
            </a:r>
            <a:endParaRPr lang="ru-RU" sz="16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852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Використання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функції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Cisco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AutoSecure</a:t>
            </a:r>
            <a:endParaRPr lang="ru-RU" sz="28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172528"/>
            <a:ext cx="75723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239530"/>
            <a:ext cx="6419850" cy="404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70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Використання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команди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auto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secure</a:t>
            </a:r>
            <a:endParaRPr lang="ru-RU" sz="28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237488"/>
            <a:ext cx="7604760" cy="367741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Введена команда </a:t>
            </a:r>
            <a:r>
              <a:rPr lang="en-US" sz="1600" dirty="0"/>
              <a:t>auto secure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Майстер</a:t>
            </a:r>
            <a:r>
              <a:rPr lang="ru-RU" sz="1600" dirty="0"/>
              <a:t> </a:t>
            </a:r>
            <a:r>
              <a:rPr lang="ru-RU" sz="1600" dirty="0" err="1"/>
              <a:t>збирає</a:t>
            </a:r>
            <a:r>
              <a:rPr lang="ru-RU" sz="1600" dirty="0"/>
              <a:t> </a:t>
            </a:r>
            <a:r>
              <a:rPr lang="ru-RU" sz="1600" dirty="0" err="1"/>
              <a:t>інформацію</a:t>
            </a:r>
            <a:r>
              <a:rPr lang="ru-RU" sz="1600" dirty="0"/>
              <a:t> про </a:t>
            </a:r>
            <a:r>
              <a:rPr lang="ru-RU" sz="1600" dirty="0" err="1"/>
              <a:t>зовнішні</a:t>
            </a:r>
            <a:r>
              <a:rPr lang="ru-RU" sz="1600" dirty="0"/>
              <a:t> </a:t>
            </a:r>
            <a:r>
              <a:rPr lang="ru-RU" sz="1600" dirty="0" err="1"/>
              <a:t>інтерфейси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Функція</a:t>
            </a:r>
            <a:r>
              <a:rPr lang="ru-RU" sz="1600" dirty="0"/>
              <a:t> </a:t>
            </a:r>
            <a:r>
              <a:rPr lang="en-US" sz="1600" dirty="0" err="1"/>
              <a:t>AutoSecure</a:t>
            </a:r>
            <a:r>
              <a:rPr lang="en-US" sz="1600" dirty="0"/>
              <a:t> </a:t>
            </a:r>
            <a:r>
              <a:rPr lang="ru-RU" sz="1600" dirty="0" err="1"/>
              <a:t>забезпечує</a:t>
            </a:r>
            <a:r>
              <a:rPr lang="ru-RU" sz="1600" dirty="0"/>
              <a:t> </a:t>
            </a:r>
            <a:r>
              <a:rPr lang="ru-RU" sz="1600" dirty="0" err="1"/>
              <a:t>захист</a:t>
            </a:r>
            <a:r>
              <a:rPr lang="ru-RU" sz="1600" dirty="0"/>
              <a:t> </a:t>
            </a:r>
            <a:r>
              <a:rPr lang="ru-RU" sz="1600" dirty="0" err="1"/>
              <a:t>площині</a:t>
            </a:r>
            <a:r>
              <a:rPr lang="ru-RU" sz="1600" dirty="0"/>
              <a:t> менеджменту за </a:t>
            </a:r>
            <a:r>
              <a:rPr lang="ru-RU" sz="1600" dirty="0" err="1"/>
              <a:t>рахунок</a:t>
            </a:r>
            <a:r>
              <a:rPr lang="ru-RU" sz="1600" dirty="0"/>
              <a:t> </a:t>
            </a:r>
            <a:r>
              <a:rPr lang="ru-RU" sz="1600" dirty="0" err="1"/>
              <a:t>відключення</a:t>
            </a:r>
            <a:r>
              <a:rPr lang="ru-RU" sz="1600" dirty="0"/>
              <a:t> </a:t>
            </a:r>
            <a:r>
              <a:rPr lang="ru-RU" sz="1600" dirty="0" err="1"/>
              <a:t>непотрібних</a:t>
            </a:r>
            <a:r>
              <a:rPr lang="ru-RU" sz="1600" dirty="0"/>
              <a:t> </a:t>
            </a:r>
            <a:r>
              <a:rPr lang="ru-RU" sz="1600" dirty="0" err="1"/>
              <a:t>сервісів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AutoSecure</a:t>
            </a:r>
            <a:r>
              <a:rPr lang="en-US" sz="1600" dirty="0"/>
              <a:t> </a:t>
            </a:r>
            <a:r>
              <a:rPr lang="ru-RU" sz="1600" dirty="0" err="1"/>
              <a:t>запитує</a:t>
            </a:r>
            <a:r>
              <a:rPr lang="ru-RU" sz="1600" dirty="0"/>
              <a:t> </a:t>
            </a:r>
            <a:r>
              <a:rPr lang="ru-RU" sz="1600" dirty="0" err="1"/>
              <a:t>банер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AutoSecure</a:t>
            </a:r>
            <a:r>
              <a:rPr lang="en-US" sz="1600" dirty="0"/>
              <a:t> </a:t>
            </a:r>
            <a:r>
              <a:rPr lang="ru-RU" sz="1600" dirty="0" err="1"/>
              <a:t>запитує</a:t>
            </a:r>
            <a:r>
              <a:rPr lang="ru-RU" sz="1600" dirty="0"/>
              <a:t> </a:t>
            </a:r>
            <a:r>
              <a:rPr lang="ru-RU" sz="1600" dirty="0" err="1"/>
              <a:t>паролі</a:t>
            </a:r>
            <a:r>
              <a:rPr lang="ru-RU" sz="1600" dirty="0"/>
              <a:t> і </a:t>
            </a:r>
            <a:r>
              <a:rPr lang="ru-RU" sz="1600" dirty="0" err="1"/>
              <a:t>включає</a:t>
            </a:r>
            <a:r>
              <a:rPr lang="ru-RU" sz="1600" dirty="0"/>
              <a:t> </a:t>
            </a:r>
            <a:r>
              <a:rPr lang="ru-RU" sz="1600" dirty="0" err="1"/>
              <a:t>функції</a:t>
            </a:r>
            <a:r>
              <a:rPr lang="ru-RU" sz="1600" dirty="0"/>
              <a:t> пароля і входу в систему</a:t>
            </a:r>
          </a:p>
          <a:p>
            <a:pPr marL="342900" indent="-342900">
              <a:buFont typeface="+mj-lt"/>
              <a:buAutoNum type="arabicPeriod"/>
            </a:pPr>
            <a:r>
              <a:rPr lang="uk-UA" sz="1600" dirty="0"/>
              <a:t>І</a:t>
            </a:r>
            <a:r>
              <a:rPr lang="ru-RU" sz="1600" dirty="0" err="1"/>
              <a:t>нтерфейси</a:t>
            </a:r>
            <a:r>
              <a:rPr lang="ru-RU" sz="1600" dirty="0"/>
              <a:t> </a:t>
            </a:r>
            <a:r>
              <a:rPr lang="ru-RU" sz="1600" dirty="0" err="1"/>
              <a:t>захищені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 err="1"/>
              <a:t>Площина</a:t>
            </a:r>
            <a:r>
              <a:rPr lang="ru-RU" sz="1600" dirty="0"/>
              <a:t> </a:t>
            </a:r>
            <a:r>
              <a:rPr lang="ru-RU" sz="1600" dirty="0" err="1"/>
              <a:t>передачі</a:t>
            </a:r>
            <a:r>
              <a:rPr lang="ru-RU" sz="1600" dirty="0"/>
              <a:t> </a:t>
            </a:r>
            <a:r>
              <a:rPr lang="ru-RU" sz="1600" dirty="0" err="1"/>
              <a:t>даних</a:t>
            </a:r>
            <a:r>
              <a:rPr lang="ru-RU" sz="1600" dirty="0"/>
              <a:t> </a:t>
            </a:r>
            <a:r>
              <a:rPr lang="ru-RU" sz="1600" dirty="0" err="1"/>
              <a:t>захищена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21612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1996440"/>
            <a:ext cx="8112125" cy="1176048"/>
          </a:xfrm>
        </p:spPr>
        <p:txBody>
          <a:bodyPr/>
          <a:lstStyle/>
          <a:p>
            <a:pPr algn="l" rtl="0"/>
            <a:r>
              <a:rPr lang="ru-RU" sz="3600" b="0" i="0" u="none" baseline="0" dirty="0" err="1"/>
              <a:t>Розділ</a:t>
            </a:r>
            <a:r>
              <a:rPr lang="ru-RU" sz="3600" b="0" i="0" u="none" baseline="0" dirty="0"/>
              <a:t> 2.5:</a:t>
            </a:r>
            <a:br>
              <a:rPr lang="ru-RU" sz="3600" dirty="0"/>
            </a:br>
            <a:r>
              <a:rPr lang="ru-RU" sz="3600" b="0" i="0" u="none" baseline="0" dirty="0" err="1"/>
              <a:t>Захист</a:t>
            </a:r>
            <a:r>
              <a:rPr lang="ru-RU" sz="3600" b="0" i="0" u="none" baseline="0" dirty="0"/>
              <a:t> </a:t>
            </a:r>
            <a:r>
              <a:rPr lang="ru-RU" sz="3600" b="0" i="0" u="none" baseline="0" dirty="0" err="1"/>
              <a:t>площіни</a:t>
            </a:r>
            <a:r>
              <a:rPr lang="ru-RU" sz="3600" b="0" i="0" u="none" baseline="0" dirty="0"/>
              <a:t> </a:t>
            </a:r>
            <a:r>
              <a:rPr lang="ru-RU" sz="3600" b="0" i="0" u="none" baseline="0" dirty="0" err="1"/>
              <a:t>управління</a:t>
            </a:r>
            <a:endParaRPr lang="ru-RU" sz="3600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371088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 err="1"/>
              <a:t>Вивчивши</a:t>
            </a:r>
            <a:r>
              <a:rPr lang="ru-RU" sz="1600" dirty="0"/>
              <a:t> </a:t>
            </a:r>
            <a:r>
              <a:rPr lang="ru-RU" sz="1600" dirty="0" err="1"/>
              <a:t>цей</a:t>
            </a:r>
            <a:r>
              <a:rPr lang="ru-RU" sz="1600" dirty="0"/>
              <a:t> </a:t>
            </a:r>
            <a:r>
              <a:rPr lang="ru-RU" sz="1600" dirty="0" err="1"/>
              <a:t>розділ</a:t>
            </a:r>
            <a:r>
              <a:rPr lang="ru-RU" sz="1600" dirty="0"/>
              <a:t>, </a:t>
            </a:r>
            <a:r>
              <a:rPr lang="ru-RU" sz="1600" dirty="0" err="1"/>
              <a:t>ви</a:t>
            </a:r>
            <a:r>
              <a:rPr lang="ru-RU" sz="1600" dirty="0"/>
              <a:t> </a:t>
            </a:r>
            <a:r>
              <a:rPr lang="ru-RU" sz="1600" dirty="0" err="1"/>
              <a:t>зможете</a:t>
            </a:r>
            <a:r>
              <a:rPr lang="ru-RU" sz="1600" dirty="0"/>
              <a:t>:</a:t>
            </a:r>
          </a:p>
          <a:p>
            <a:pPr marL="177800" lvl="1"/>
            <a:r>
              <a:rPr lang="ru-RU" sz="1400" dirty="0"/>
              <a:t>-</a:t>
            </a:r>
            <a:r>
              <a:rPr lang="ru-RU" sz="1400" dirty="0" err="1"/>
              <a:t>Налаштувати</a:t>
            </a:r>
            <a:r>
              <a:rPr lang="ru-RU" sz="1400" dirty="0"/>
              <a:t> </a:t>
            </a:r>
            <a:r>
              <a:rPr lang="ru-RU" sz="1400" dirty="0" err="1"/>
              <a:t>аутентифікацію</a:t>
            </a:r>
            <a:r>
              <a:rPr lang="ru-RU" sz="1400" dirty="0"/>
              <a:t> протоколу </a:t>
            </a:r>
            <a:r>
              <a:rPr lang="ru-RU" sz="1400" dirty="0" err="1"/>
              <a:t>маршрутизації</a:t>
            </a:r>
            <a:r>
              <a:rPr lang="ru-RU" sz="1400" dirty="0"/>
              <a:t>.</a:t>
            </a:r>
          </a:p>
          <a:p>
            <a:pPr marL="177800" lvl="1"/>
            <a:r>
              <a:rPr lang="ru-RU" sz="1400" dirty="0"/>
              <a:t>-</a:t>
            </a:r>
            <a:r>
              <a:rPr lang="ru-RU" sz="1400" dirty="0" err="1"/>
              <a:t>Пояснити</a:t>
            </a:r>
            <a:r>
              <a:rPr lang="ru-RU" sz="1400" dirty="0"/>
              <a:t> </a:t>
            </a:r>
            <a:r>
              <a:rPr lang="ru-RU" sz="1400" dirty="0" err="1"/>
              <a:t>функцію</a:t>
            </a:r>
            <a:r>
              <a:rPr lang="ru-RU" sz="1400" dirty="0"/>
              <a:t> </a:t>
            </a:r>
            <a:r>
              <a:rPr lang="ru-RU" sz="1400" dirty="0" err="1"/>
              <a:t>обмеження</a:t>
            </a:r>
            <a:r>
              <a:rPr lang="ru-RU" sz="1400" dirty="0"/>
              <a:t> </a:t>
            </a:r>
            <a:r>
              <a:rPr lang="ru-RU" sz="1400" dirty="0" err="1"/>
              <a:t>площині</a:t>
            </a:r>
            <a:r>
              <a:rPr lang="ru-RU" sz="1400" dirty="0"/>
              <a:t> </a:t>
            </a:r>
            <a:r>
              <a:rPr lang="ru-RU" sz="1400" dirty="0" err="1"/>
              <a:t>управління</a:t>
            </a:r>
            <a:r>
              <a:rPr lang="ru-RU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432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ru-RU" sz="2800" b="0" i="0" u="none" baseline="0" dirty="0"/>
              <a:t>Тема 2.5.1:</a:t>
            </a:r>
            <a:br>
              <a:rPr lang="ru-RU" sz="2800" dirty="0"/>
            </a:br>
            <a:r>
              <a:rPr lang="ru-RU" sz="2800" b="0" i="0" u="none" baseline="0" dirty="0" err="1"/>
              <a:t>Аутентифікація</a:t>
            </a:r>
            <a:r>
              <a:rPr lang="ru-RU" sz="2800" b="0" i="0" u="none" baseline="0" dirty="0"/>
              <a:t> протокола </a:t>
            </a:r>
            <a:r>
              <a:rPr lang="ru-RU" sz="2800" b="0" i="0" u="none" baseline="0" dirty="0" err="1"/>
              <a:t>маршрутизації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686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Спуфінг</a:t>
            </a:r>
            <a:r>
              <a:rPr lang="ru-RU" sz="2800" b="0" i="0" u="none" baseline="0" dirty="0"/>
              <a:t> протокола </a:t>
            </a:r>
            <a:r>
              <a:rPr lang="ru-RU" sz="2800" b="0" i="0" u="none" baseline="0" dirty="0" err="1"/>
              <a:t>маршрутизації</a:t>
            </a:r>
            <a:endParaRPr lang="ru-RU" sz="2800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720" y="1344168"/>
            <a:ext cx="8100060" cy="3738372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 err="1"/>
              <a:t>Наслідки</a:t>
            </a:r>
            <a:r>
              <a:rPr lang="ru-RU" sz="1800" dirty="0"/>
              <a:t> </a:t>
            </a:r>
            <a:r>
              <a:rPr lang="ru-RU" sz="1800" dirty="0" err="1"/>
              <a:t>спуфинга</a:t>
            </a:r>
            <a:r>
              <a:rPr lang="ru-RU" sz="1800" dirty="0"/>
              <a:t> протоколу:</a:t>
            </a:r>
          </a:p>
          <a:p>
            <a:r>
              <a:rPr lang="ru-RU" sz="1600" dirty="0" err="1"/>
              <a:t>Перенаправлення</a:t>
            </a:r>
            <a:r>
              <a:rPr lang="ru-RU" sz="1600" dirty="0"/>
              <a:t> </a:t>
            </a:r>
            <a:r>
              <a:rPr lang="ru-RU" sz="1600" dirty="0" err="1"/>
              <a:t>трафіку</a:t>
            </a:r>
            <a:r>
              <a:rPr lang="ru-RU" sz="1600" dirty="0"/>
              <a:t> для </a:t>
            </a:r>
            <a:r>
              <a:rPr lang="ru-RU" sz="1600" dirty="0" err="1"/>
              <a:t>створення</a:t>
            </a:r>
            <a:r>
              <a:rPr lang="ru-RU" sz="1600" dirty="0"/>
              <a:t> петель </a:t>
            </a:r>
            <a:r>
              <a:rPr lang="ru-RU" sz="1600" dirty="0" err="1"/>
              <a:t>маршрутизації</a:t>
            </a:r>
            <a:endParaRPr lang="ru-RU" sz="1600" dirty="0"/>
          </a:p>
          <a:p>
            <a:r>
              <a:rPr lang="ru-RU" sz="1600" dirty="0" err="1"/>
              <a:t>Перенаправлення</a:t>
            </a:r>
            <a:r>
              <a:rPr lang="ru-RU" sz="1600" dirty="0"/>
              <a:t> </a:t>
            </a:r>
            <a:r>
              <a:rPr lang="ru-RU" sz="1600" dirty="0" err="1"/>
              <a:t>трафіку</a:t>
            </a:r>
            <a:r>
              <a:rPr lang="ru-RU" sz="1600" dirty="0"/>
              <a:t>, так </a:t>
            </a:r>
            <a:r>
              <a:rPr lang="ru-RU" sz="1600" dirty="0" err="1"/>
              <a:t>щоб</a:t>
            </a:r>
            <a:r>
              <a:rPr lang="ru-RU" sz="1600" dirty="0"/>
              <a:t> </a:t>
            </a:r>
            <a:r>
              <a:rPr lang="ru-RU" sz="1600" dirty="0" err="1"/>
              <a:t>його</a:t>
            </a:r>
            <a:r>
              <a:rPr lang="ru-RU" sz="1600" dirty="0"/>
              <a:t> </a:t>
            </a:r>
            <a:r>
              <a:rPr lang="ru-RU" sz="1600" dirty="0" err="1"/>
              <a:t>можна</a:t>
            </a:r>
            <a:r>
              <a:rPr lang="ru-RU" sz="1600" dirty="0"/>
              <a:t> </a:t>
            </a:r>
            <a:r>
              <a:rPr lang="ru-RU" sz="1600" dirty="0" err="1"/>
              <a:t>було</a:t>
            </a:r>
            <a:r>
              <a:rPr lang="ru-RU" sz="1600" dirty="0"/>
              <a:t> </a:t>
            </a:r>
            <a:r>
              <a:rPr lang="ru-RU" sz="1600" dirty="0" err="1"/>
              <a:t>бачити</a:t>
            </a:r>
            <a:r>
              <a:rPr lang="ru-RU" sz="1600" dirty="0"/>
              <a:t> в </a:t>
            </a:r>
            <a:r>
              <a:rPr lang="ru-RU" sz="1600" dirty="0" err="1"/>
              <a:t>незахищеному</a:t>
            </a:r>
            <a:r>
              <a:rPr lang="ru-RU" sz="1600" dirty="0"/>
              <a:t> </a:t>
            </a:r>
            <a:r>
              <a:rPr lang="ru-RU" sz="1600" dirty="0" err="1"/>
              <a:t>каналі</a:t>
            </a:r>
            <a:endParaRPr lang="ru-RU" sz="1600" dirty="0"/>
          </a:p>
          <a:p>
            <a:r>
              <a:rPr lang="ru-RU" sz="1600" dirty="0" err="1"/>
              <a:t>Перенаправлення</a:t>
            </a:r>
            <a:r>
              <a:rPr lang="ru-RU" sz="1600" dirty="0"/>
              <a:t> </a:t>
            </a:r>
            <a:r>
              <a:rPr lang="ru-RU" sz="1600" dirty="0" err="1"/>
              <a:t>трафіку</a:t>
            </a:r>
            <a:r>
              <a:rPr lang="ru-RU" sz="1600" dirty="0"/>
              <a:t> для </a:t>
            </a:r>
            <a:r>
              <a:rPr lang="ru-RU" sz="1600" dirty="0" err="1"/>
              <a:t>його</a:t>
            </a:r>
            <a:r>
              <a:rPr lang="ru-RU" sz="1600" dirty="0"/>
              <a:t> </a:t>
            </a:r>
            <a:r>
              <a:rPr lang="ru-RU" sz="1600" dirty="0" err="1"/>
              <a:t>скидання</a:t>
            </a:r>
            <a:endParaRPr lang="ru-RU" sz="1600" b="0" i="0" u="none" baseline="0" dirty="0"/>
          </a:p>
          <a:p>
            <a:pPr marL="0" indent="0" algn="l" rtl="0">
              <a:buNone/>
            </a:pP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25159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Аутентифікація</a:t>
            </a:r>
            <a:r>
              <a:rPr lang="ru-RU" sz="2800" b="0" i="0" u="none" baseline="0" dirty="0"/>
              <a:t> протокола </a:t>
            </a:r>
            <a:r>
              <a:rPr lang="ru-RU" sz="2800" b="0" i="0" u="none" baseline="0" dirty="0" err="1"/>
              <a:t>маршрутизації</a:t>
            </a:r>
            <a:r>
              <a:rPr lang="ru-RU" sz="2800" b="0" i="0" u="none" baseline="0" dirty="0"/>
              <a:t> </a:t>
            </a:r>
            <a:br>
              <a:rPr lang="ru-RU" sz="2800" b="0" i="0" u="none" baseline="0" dirty="0"/>
            </a:br>
            <a:r>
              <a:rPr lang="ru-RU" sz="2800" b="0" i="0" u="none" baseline="0" dirty="0"/>
              <a:t>OSPF на </a:t>
            </a:r>
            <a:r>
              <a:rPr lang="ru-RU" sz="2800" b="0" i="0" u="none" baseline="0" dirty="0" err="1"/>
              <a:t>базі</a:t>
            </a:r>
            <a:r>
              <a:rPr lang="ru-RU" sz="2800" b="0" i="0" u="none" baseline="0" dirty="0"/>
              <a:t> MD5</a:t>
            </a:r>
            <a:endParaRPr lang="ru-RU" sz="28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1135904"/>
            <a:ext cx="7831455" cy="5079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2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48097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Аутентифікація</a:t>
            </a:r>
            <a:r>
              <a:rPr lang="ru-RU" sz="2800" b="0" i="0" u="none" baseline="0" dirty="0"/>
              <a:t> протокола </a:t>
            </a:r>
            <a:r>
              <a:rPr lang="ru-RU" sz="2800" b="0" i="0" u="none" baseline="0" dirty="0" err="1"/>
              <a:t>маршрутизації</a:t>
            </a:r>
            <a:r>
              <a:rPr lang="ru-RU" sz="2800" b="0" i="0" u="none" baseline="0" dirty="0"/>
              <a:t> </a:t>
            </a:r>
            <a:br>
              <a:rPr lang="ru-RU" sz="2800" b="0" i="0" u="none" baseline="0" dirty="0"/>
            </a:br>
            <a:r>
              <a:rPr lang="ru-RU" sz="2800" b="0" i="0" u="none" baseline="0" dirty="0"/>
              <a:t>OSPF на </a:t>
            </a:r>
            <a:r>
              <a:rPr lang="ru-RU" sz="2800" b="0" i="0" u="none" baseline="0" dirty="0" err="1"/>
              <a:t>базі</a:t>
            </a:r>
            <a:r>
              <a:rPr lang="ru-RU" sz="2800" b="0" i="0" u="none" baseline="0" dirty="0"/>
              <a:t> SHA</a:t>
            </a:r>
            <a:endParaRPr lang="ru-RU" sz="28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666875"/>
            <a:ext cx="8601075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8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800" b="0" i="0" u="none" baseline="0" dirty="0"/>
              <a:t>Тема 2.5.2:</a:t>
            </a:r>
            <a:br>
              <a:rPr lang="ru-RU" sz="2800" dirty="0"/>
            </a:br>
            <a:r>
              <a:rPr lang="ru-RU" sz="2800" dirty="0" err="1"/>
              <a:t>Обмеження</a:t>
            </a:r>
            <a:r>
              <a:rPr lang="ru-RU" sz="2800" dirty="0"/>
              <a:t> </a:t>
            </a:r>
            <a:r>
              <a:rPr lang="ru-RU" sz="2800" dirty="0" err="1"/>
              <a:t>площині</a:t>
            </a:r>
            <a:r>
              <a:rPr lang="ru-RU" sz="2800" dirty="0"/>
              <a:t> </a:t>
            </a:r>
            <a:r>
              <a:rPr lang="ru-RU" sz="2800" dirty="0" err="1"/>
              <a:t>управління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3630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Експлуатація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мережевих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пристроїв</a:t>
            </a:r>
            <a:endParaRPr lang="ru-RU" sz="28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1121093"/>
            <a:ext cx="818197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74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spc="-20" dirty="0" err="1"/>
              <a:t>Уразливості</a:t>
            </a:r>
            <a:r>
              <a:rPr lang="ru-RU" sz="2800" b="0" i="0" u="none" spc="-20" dirty="0"/>
              <a:t> </a:t>
            </a:r>
            <a:r>
              <a:rPr lang="ru-RU" sz="2800" b="0" i="0" u="none" spc="-20" dirty="0" err="1"/>
              <a:t>площіг</a:t>
            </a:r>
            <a:r>
              <a:rPr lang="ru-RU" sz="2800" b="0" i="0" u="none" spc="-20" dirty="0"/>
              <a:t> </a:t>
            </a:r>
            <a:r>
              <a:rPr lang="ru-RU" sz="2800" b="0" i="0" u="none" spc="-20" dirty="0" err="1"/>
              <a:t>управління</a:t>
            </a:r>
            <a:r>
              <a:rPr lang="ru-RU" sz="2800" b="0" i="0" u="none" spc="-20" dirty="0"/>
              <a:t> та  менеджмента</a:t>
            </a:r>
            <a:endParaRPr lang="ru-RU" sz="2800" spc="-2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137285"/>
            <a:ext cx="81343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11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9498498" cy="838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800" dirty="0" err="1"/>
              <a:t>Безпечний</a:t>
            </a:r>
            <a:r>
              <a:rPr lang="ru-RU" sz="2800" dirty="0"/>
              <a:t> </a:t>
            </a:r>
            <a:r>
              <a:rPr lang="ru-RU" sz="2800" dirty="0" err="1"/>
              <a:t>локальний</a:t>
            </a:r>
            <a:r>
              <a:rPr lang="ru-RU" sz="2800" dirty="0"/>
              <a:t> та </a:t>
            </a:r>
            <a:r>
              <a:rPr lang="ru-RU" sz="2800" dirty="0" err="1"/>
              <a:t>віддалений</a:t>
            </a:r>
            <a:r>
              <a:rPr lang="ru-RU" sz="2800" dirty="0"/>
              <a:t> доступ</a:t>
            </a:r>
            <a:br>
              <a:rPr lang="ru-RU" sz="2800" dirty="0"/>
            </a:br>
            <a:r>
              <a:rPr lang="ru-RU" sz="2800" dirty="0"/>
              <a:t>(</a:t>
            </a:r>
            <a:r>
              <a:rPr lang="ru-RU" sz="2800" dirty="0" err="1"/>
              <a:t>продовження</a:t>
            </a:r>
            <a:r>
              <a:rPr lang="ru-RU" sz="2800" b="0" i="0" u="none" baseline="0" dirty="0"/>
              <a:t>)</a:t>
            </a:r>
            <a:endParaRPr lang="ru-RU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525579"/>
            <a:ext cx="7454628" cy="4711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585787" y="1209902"/>
            <a:ext cx="5995987" cy="3550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ru-RU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ru-RU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ru-RU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ru-RU" sz="1600" b="0" i="0" u="none" baseline="0" dirty="0" err="1"/>
              <a:t>Виділена</a:t>
            </a:r>
            <a:r>
              <a:rPr lang="ru-RU" sz="1600" b="0" i="0" u="none" baseline="0" dirty="0"/>
              <a:t> мережа </a:t>
            </a:r>
            <a:r>
              <a:rPr lang="ru-RU" sz="1600" b="0" i="0" u="none" baseline="0" dirty="0" err="1"/>
              <a:t>управління</a:t>
            </a:r>
            <a:endParaRPr lang="ru-RU" sz="1600" b="0" i="0" u="none" baseline="0" dirty="0"/>
          </a:p>
          <a:p>
            <a:pPr marL="0" indent="0" algn="l" rtl="0">
              <a:buNone/>
            </a:pPr>
            <a:endParaRPr lang="ru-RU" sz="1600" b="0" i="0" u="none" baseline="0" dirty="0"/>
          </a:p>
        </p:txBody>
      </p:sp>
    </p:spTree>
    <p:extLst>
      <p:ext uri="{BB962C8B-B14F-4D97-AF65-F5344CB8AC3E}">
        <p14:creationId xmlns:p14="http://schemas.microsoft.com/office/powerpoint/2010/main" val="10017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104555"/>
            <a:ext cx="8845718" cy="838200"/>
          </a:xfrm>
        </p:spPr>
        <p:txBody>
          <a:bodyPr/>
          <a:lstStyle/>
          <a:p>
            <a:pPr algn="l" rtl="0">
              <a:lnSpc>
                <a:spcPct val="100000"/>
              </a:lnSpc>
            </a:pPr>
            <a:r>
              <a:rPr lang="ru-RU" sz="2800" b="0" i="0" u="none" baseline="0" dirty="0" err="1"/>
              <a:t>Використання</a:t>
            </a:r>
            <a:r>
              <a:rPr lang="ru-RU" sz="2800" b="0" i="0" u="none" baseline="0" dirty="0"/>
              <a:t> </a:t>
            </a:r>
            <a:r>
              <a:rPr lang="ru-RU" sz="2800" b="0" i="0" u="none" baseline="0" dirty="0" err="1"/>
              <a:t>СоРР</a:t>
            </a:r>
            <a:endParaRPr lang="ru-RU" sz="28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57275"/>
            <a:ext cx="78962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09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800" b="0" i="0" u="none" baseline="0" dirty="0"/>
              <a:t>Тема 2.1.2:</a:t>
            </a:r>
            <a:br>
              <a:rPr lang="ru-RU" sz="2800" dirty="0"/>
            </a:br>
            <a:r>
              <a:rPr lang="ru-RU" sz="2800" dirty="0" err="1"/>
              <a:t>Налаштування</a:t>
            </a:r>
            <a:r>
              <a:rPr lang="ru-RU" sz="2800" dirty="0"/>
              <a:t> </a:t>
            </a:r>
            <a:r>
              <a:rPr lang="ru-RU" sz="2800" dirty="0" err="1"/>
              <a:t>безпечного</a:t>
            </a:r>
            <a:r>
              <a:rPr lang="ru-RU" sz="2800" dirty="0"/>
              <a:t> </a:t>
            </a:r>
            <a:r>
              <a:rPr lang="ru-RU" sz="2800" dirty="0" err="1"/>
              <a:t>адміністративного</a:t>
            </a:r>
            <a:r>
              <a:rPr lang="ru-RU" sz="2800" dirty="0"/>
              <a:t> доступу</a:t>
            </a:r>
          </a:p>
        </p:txBody>
      </p:sp>
    </p:spTree>
    <p:extLst>
      <p:ext uri="{BB962C8B-B14F-4D97-AF65-F5344CB8AC3E}">
        <p14:creationId xmlns:p14="http://schemas.microsoft.com/office/powerpoint/2010/main" val="8029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etAcad_White_PPT_Template 05Oct12">
  <a:themeElements>
    <a:clrScheme name="Cisco NetAcad">
      <a:dk1>
        <a:srgbClr val="2AA7DF"/>
      </a:dk1>
      <a:lt1>
        <a:srgbClr val="FFFFFF"/>
      </a:lt1>
      <a:dk2>
        <a:srgbClr val="6B308E"/>
      </a:dk2>
      <a:lt2>
        <a:srgbClr val="000000"/>
      </a:lt2>
      <a:accent1>
        <a:srgbClr val="00938E"/>
      </a:accent1>
      <a:accent2>
        <a:srgbClr val="3EB549"/>
      </a:accent2>
      <a:accent3>
        <a:srgbClr val="D81673"/>
      </a:accent3>
      <a:accent4>
        <a:srgbClr val="234493"/>
      </a:accent4>
      <a:accent5>
        <a:srgbClr val="ED2D28"/>
      </a:accent5>
      <a:accent6>
        <a:srgbClr val="F68B21"/>
      </a:accent6>
      <a:hlink>
        <a:srgbClr val="2AA7DF"/>
      </a:hlink>
      <a:folHlink>
        <a:srgbClr val="ACB2C2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NetAcad_White_PPT_Template 05Oct12</Template>
  <TotalTime>2200</TotalTime>
  <Words>2109</Words>
  <Application>Microsoft Office PowerPoint</Application>
  <PresentationFormat>Экран (4:3)</PresentationFormat>
  <Paragraphs>395</Paragraphs>
  <Slides>81</Slides>
  <Notes>60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81</vt:i4>
      </vt:variant>
    </vt:vector>
  </HeadingPairs>
  <TitlesOfParts>
    <vt:vector size="86" baseType="lpstr">
      <vt:lpstr>Arial</vt:lpstr>
      <vt:lpstr>Calibri</vt:lpstr>
      <vt:lpstr>Ciscolight</vt:lpstr>
      <vt:lpstr>Courier New</vt:lpstr>
      <vt:lpstr>NetAcad_White_PPT_Template 05Oct12</vt:lpstr>
      <vt:lpstr>Лекція 2:  Забезпечення безпеки мережевих пристроїв</vt:lpstr>
      <vt:lpstr>Тема 2.1.1: Захист граничного маршрутизатора</vt:lpstr>
      <vt:lpstr>Захист мережевої інфраструктури</vt:lpstr>
      <vt:lpstr>Підходи до захисту граничних маршрутизаторів</vt:lpstr>
      <vt:lpstr>Три області захисту маршрутизатора</vt:lpstr>
      <vt:lpstr>Забезпечення захисту адміністративного доступу</vt:lpstr>
      <vt:lpstr>Безпечний локальний та віддалений доступ</vt:lpstr>
      <vt:lpstr>Безпечний локальний та віддалений доступ (продовження)</vt:lpstr>
      <vt:lpstr>Тема 2.1.2: Налаштування безпечного адміністративного доступу</vt:lpstr>
      <vt:lpstr>Надійні паролі</vt:lpstr>
      <vt:lpstr>Підвищення безпеки доступа</vt:lpstr>
      <vt:lpstr>Алгоритми  пароля Secret</vt:lpstr>
      <vt:lpstr>Захист доступа до лінії</vt:lpstr>
      <vt:lpstr>Тема 2.1.3: Конфігурація розширених функцій безпеки для віртуального входу в систему</vt:lpstr>
      <vt:lpstr>Удосконалення процесу входу в систему</vt:lpstr>
      <vt:lpstr> Конфігуруванняя розширених функцій входу в систему</vt:lpstr>
      <vt:lpstr>Включення розширених функцій входу в систему</vt:lpstr>
      <vt:lpstr>Регістрація невдалих попиток входа</vt:lpstr>
      <vt:lpstr>Тема 2.1.4: Конфігурування протокола SSH</vt:lpstr>
      <vt:lpstr>Кроки для налаштування SSH</vt:lpstr>
      <vt:lpstr>Зміна налаштування SSH</vt:lpstr>
      <vt:lpstr>Підключення до  маршрутизатора з включеним протоколом SSH</vt:lpstr>
      <vt:lpstr>Розділ 2.2: Призначення адміністративних ролей</vt:lpstr>
      <vt:lpstr>Тема 2.2.1: Налаштування рівней привілей</vt:lpstr>
      <vt:lpstr>Обмеження доступності команди</vt:lpstr>
      <vt:lpstr>Конфігурація і присвоєння рівнів привілеїв</vt:lpstr>
      <vt:lpstr>Обмеження рівнів привілеїв</vt:lpstr>
      <vt:lpstr>Тема 2.2.2: Налаштування CLI на основі ролей</vt:lpstr>
      <vt:lpstr>Доступ до CLI на основі ролей</vt:lpstr>
      <vt:lpstr>Представлення команд на основі ролей</vt:lpstr>
      <vt:lpstr>Конфігурування уявлень команд на основі ролей</vt:lpstr>
      <vt:lpstr>Конфігурування суперпредставлень  команд CLI на основі ролей</vt:lpstr>
      <vt:lpstr>Перевірка представлень команд CLI  на основі ролей</vt:lpstr>
      <vt:lpstr>Раздел 2.3 Моніторінг пристроїі та управління ними</vt:lpstr>
      <vt:lpstr>Тема 2.3.1: Захист файлів конфігурації та образа Cisco IOS </vt:lpstr>
      <vt:lpstr>Функція стійкої конфігурації Cisco IOS</vt:lpstr>
      <vt:lpstr>Вмикання функції відмовостійкості образа IOS</vt:lpstr>
      <vt:lpstr>Образ первічного загрузочного набора</vt:lpstr>
      <vt:lpstr>Налаштування протокола безпечного копіювання (Secure Copy)</vt:lpstr>
      <vt:lpstr>Відновлення пароля маршрутизатора</vt:lpstr>
      <vt:lpstr>Відновлення пароля</vt:lpstr>
      <vt:lpstr>Тема 2.3.2: Захист управління та звітності</vt:lpstr>
      <vt:lpstr>Визначення типу доступа управління</vt:lpstr>
      <vt:lpstr>Тема 2.3.3: Використання системного журналу (Syslog) для захисту мережі</vt:lpstr>
      <vt:lpstr>Основі відомості о системном журналі</vt:lpstr>
      <vt:lpstr>Робота системного журнала (Syslog)</vt:lpstr>
      <vt:lpstr>Syslog-повідомлення</vt:lpstr>
      <vt:lpstr>Syslog-повідомлення (продовження)</vt:lpstr>
      <vt:lpstr>Системи Syslog</vt:lpstr>
      <vt:lpstr>Конфигурування системного журнала</vt:lpstr>
      <vt:lpstr>Тема 2.3.4: Використання протокола SNMP для захисту мережі</vt:lpstr>
      <vt:lpstr>Основні відомості о  протоколs SNMP</vt:lpstr>
      <vt:lpstr>База інформації управління  (Management Information Base, MIB)</vt:lpstr>
      <vt:lpstr>Версії SNMP</vt:lpstr>
      <vt:lpstr>Вразливість SNMP</vt:lpstr>
      <vt:lpstr>SNMPv3</vt:lpstr>
      <vt:lpstr>Налаштування захисту SNMPv3</vt:lpstr>
      <vt:lpstr>Приклад налаштування захисту SNMPv3</vt:lpstr>
      <vt:lpstr>Перевірка конфігурації SNMPv3</vt:lpstr>
      <vt:lpstr>Тема 2.3.5: Використання протоколу NTP</vt:lpstr>
      <vt:lpstr>Протокол мережевого часу (NTP)</vt:lpstr>
      <vt:lpstr>Сервер NTP</vt:lpstr>
      <vt:lpstr>Аутентифікация NTP</vt:lpstr>
      <vt:lpstr>Розділ 2.4 Використання автоматичних функцій забезпечення безпеки</vt:lpstr>
      <vt:lpstr>Тема 2.4.1: Виконання аудіта безпеки</vt:lpstr>
      <vt:lpstr>Протоколи виявлення: CDP та LLDP</vt:lpstr>
      <vt:lpstr>Налаштування для протоколів та серверів</vt:lpstr>
      <vt:lpstr>Тема 2.4.2: Захист маршрутизатора за допомогою функції AutoSecure</vt:lpstr>
      <vt:lpstr>Cisco AutoSecure</vt:lpstr>
      <vt:lpstr>Використання функції Cisco AutoSecure</vt:lpstr>
      <vt:lpstr>Використання команди auto secure</vt:lpstr>
      <vt:lpstr>Розділ 2.5: Захист площіни управління</vt:lpstr>
      <vt:lpstr>Тема 2.5.1: Аутентифікація протокола маршрутизації</vt:lpstr>
      <vt:lpstr>Спуфінг протокола маршрутизації</vt:lpstr>
      <vt:lpstr>Аутентифікація протокола маршрутизації  OSPF на базі MD5</vt:lpstr>
      <vt:lpstr>Аутентифікація протокола маршрутизації  OSPF на базі SHA</vt:lpstr>
      <vt:lpstr>Тема 2.5.2: Обмеження площині управління</vt:lpstr>
      <vt:lpstr>Експлуатація мережевих пристроїв</vt:lpstr>
      <vt:lpstr>Уразливості площіг управління та  менеджмента</vt:lpstr>
      <vt:lpstr>Використання СоРР</vt:lpstr>
      <vt:lpstr>Презентация PowerPoint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Real, Relevant,  Surprising and Fresh: Cisco Brand</dc:title>
  <dc:creator>Melissa Gabriel</dc:creator>
  <cp:lastModifiedBy>Natalia Dolgova</cp:lastModifiedBy>
  <cp:revision>108</cp:revision>
  <dcterms:created xsi:type="dcterms:W3CDTF">2012-10-09T16:58:47Z</dcterms:created>
  <dcterms:modified xsi:type="dcterms:W3CDTF">2023-09-06T16:45:41Z</dcterms:modified>
</cp:coreProperties>
</file>